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2" r:id="rId28"/>
    <p:sldId id="283" r:id="rId29"/>
    <p:sldId id="287" r:id="rId30"/>
    <p:sldId id="288" r:id="rId31"/>
    <p:sldId id="284" r:id="rId32"/>
    <p:sldId id="289" r:id="rId33"/>
    <p:sldId id="290" r:id="rId34"/>
    <p:sldId id="291" r:id="rId35"/>
    <p:sldId id="292" r:id="rId36"/>
    <p:sldId id="28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 Id="rId3"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F0349-1CB5-FA45-B154-5A06E27AE2D1}" type="datetimeFigureOut">
              <a:rPr lang="en-US" smtClean="0"/>
              <a:pPr/>
              <a:t>3/24/14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709B0-5A63-0149-83B9-A0D9B84ABB40}" type="slidenum">
              <a:rPr lang="en-US" smtClean="0"/>
              <a:pPr/>
              <a:t>‹#›</a:t>
            </a:fld>
            <a:endParaRPr lang="en-US"/>
          </a:p>
        </p:txBody>
      </p:sp>
    </p:spTree>
    <p:extLst>
      <p:ext uri="{BB962C8B-B14F-4D97-AF65-F5344CB8AC3E}">
        <p14:creationId xmlns:p14="http://schemas.microsoft.com/office/powerpoint/2010/main" val="3481648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3/24/14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3/24/14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7.emf"/><Relationship Id="rId5" Type="http://schemas.openxmlformats.org/officeDocument/2006/relationships/oleObject" Target="../embeddings/oleObject16.bin"/><Relationship Id="rId6" Type="http://schemas.openxmlformats.org/officeDocument/2006/relationships/image" Target="../media/image18.emf"/><Relationship Id="rId7" Type="http://schemas.openxmlformats.org/officeDocument/2006/relationships/oleObject" Target="../embeddings/oleObject17.bin"/><Relationship Id="rId8"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0.emf"/><Relationship Id="rId5" Type="http://schemas.openxmlformats.org/officeDocument/2006/relationships/oleObject" Target="../embeddings/oleObject19.bin"/><Relationship Id="rId6" Type="http://schemas.openxmlformats.org/officeDocument/2006/relationships/image" Target="../media/image21.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2.emf"/><Relationship Id="rId5" Type="http://schemas.openxmlformats.org/officeDocument/2006/relationships/oleObject" Target="../embeddings/oleObject21.bin"/><Relationship Id="rId6" Type="http://schemas.openxmlformats.org/officeDocument/2006/relationships/image" Target="../media/image23.emf"/><Relationship Id="rId7" Type="http://schemas.openxmlformats.org/officeDocument/2006/relationships/oleObject" Target="../embeddings/oleObject22.bin"/><Relationship Id="rId8" Type="http://schemas.openxmlformats.org/officeDocument/2006/relationships/image" Target="../media/image24.emf"/><Relationship Id="rId9" Type="http://schemas.openxmlformats.org/officeDocument/2006/relationships/oleObject" Target="../embeddings/oleObject23.bin"/><Relationship Id="rId10" Type="http://schemas.openxmlformats.org/officeDocument/2006/relationships/image" Target="../media/image25.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6.emf"/><Relationship Id="rId5" Type="http://schemas.openxmlformats.org/officeDocument/2006/relationships/oleObject" Target="../embeddings/oleObject25.bin"/><Relationship Id="rId6" Type="http://schemas.openxmlformats.org/officeDocument/2006/relationships/image" Target="../media/image27.emf"/><Relationship Id="rId7" Type="http://schemas.openxmlformats.org/officeDocument/2006/relationships/oleObject" Target="../embeddings/oleObject26.bin"/><Relationship Id="rId8" Type="http://schemas.openxmlformats.org/officeDocument/2006/relationships/image" Target="../media/image28.emf"/><Relationship Id="rId9" Type="http://schemas.openxmlformats.org/officeDocument/2006/relationships/oleObject" Target="../embeddings/oleObject27.bin"/><Relationship Id="rId10" Type="http://schemas.openxmlformats.org/officeDocument/2006/relationships/image" Target="../media/image29.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0.emf"/><Relationship Id="rId5" Type="http://schemas.openxmlformats.org/officeDocument/2006/relationships/oleObject" Target="../embeddings/oleObject29.bin"/><Relationship Id="rId6" Type="http://schemas.openxmlformats.org/officeDocument/2006/relationships/image" Target="../media/image31.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oleObject" Target="../embeddings/oleObject30.bin"/><Relationship Id="rId5" Type="http://schemas.openxmlformats.org/officeDocument/2006/relationships/image" Target="../media/image3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8.emf"/><Relationship Id="rId5" Type="http://schemas.openxmlformats.org/officeDocument/2006/relationships/oleObject" Target="../embeddings/oleObject32.bin"/><Relationship Id="rId6" Type="http://schemas.openxmlformats.org/officeDocument/2006/relationships/image" Target="../media/image39.emf"/><Relationship Id="rId7" Type="http://schemas.openxmlformats.org/officeDocument/2006/relationships/oleObject" Target="../embeddings/oleObject33.bin"/><Relationship Id="rId8" Type="http://schemas.openxmlformats.org/officeDocument/2006/relationships/image" Target="../media/image40.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41.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2.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43.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4.emf"/><Relationship Id="rId5" Type="http://schemas.openxmlformats.org/officeDocument/2006/relationships/oleObject" Target="../embeddings/oleObject38.bin"/><Relationship Id="rId6" Type="http://schemas.openxmlformats.org/officeDocument/2006/relationships/image" Target="../media/image45.emf"/><Relationship Id="rId7" Type="http://schemas.openxmlformats.org/officeDocument/2006/relationships/oleObject" Target="../embeddings/oleObject39.bin"/><Relationship Id="rId8" Type="http://schemas.openxmlformats.org/officeDocument/2006/relationships/image" Target="../media/image46.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47.emf"/><Relationship Id="rId5" Type="http://schemas.openxmlformats.org/officeDocument/2006/relationships/oleObject" Target="../embeddings/oleObject41.bin"/><Relationship Id="rId6" Type="http://schemas.openxmlformats.org/officeDocument/2006/relationships/image" Target="../media/image48.em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9.emf"/><Relationship Id="rId1" Type="http://schemas.openxmlformats.org/officeDocument/2006/relationships/vmlDrawing" Target="../drawings/vmlDrawing21.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50.emf"/><Relationship Id="rId1" Type="http://schemas.openxmlformats.org/officeDocument/2006/relationships/vmlDrawing" Target="../drawings/vmlDrawing2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emf"/><Relationship Id="rId5" Type="http://schemas.openxmlformats.org/officeDocument/2006/relationships/oleObject" Target="../embeddings/oleObject4.bin"/><Relationship Id="rId6" Type="http://schemas.openxmlformats.org/officeDocument/2006/relationships/image" Target="../media/image4.emf"/><Relationship Id="rId7" Type="http://schemas.openxmlformats.org/officeDocument/2006/relationships/oleObject" Target="../embeddings/oleObject5.bin"/><Relationship Id="rId8"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emf"/><Relationship Id="rId5" Type="http://schemas.openxmlformats.org/officeDocument/2006/relationships/oleObject" Target="../embeddings/oleObject7.bin"/><Relationship Id="rId6"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8.emf"/><Relationship Id="rId5" Type="http://schemas.openxmlformats.org/officeDocument/2006/relationships/oleObject" Target="../embeddings/oleObject9.bin"/><Relationship Id="rId6"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emf"/><Relationship Id="rId5" Type="http://schemas.openxmlformats.org/officeDocument/2006/relationships/oleObject" Target="../embeddings/oleObject11.bin"/><Relationship Id="rId6"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13.bin"/><Relationship Id="rId5"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Chapter </a:t>
            </a:r>
            <a:r>
              <a:rPr lang="en-US" sz="2400" dirty="0" smtClean="0"/>
              <a:t>10: </a:t>
            </a:r>
            <a:r>
              <a:rPr lang="en-US" sz="2400" dirty="0" smtClean="0"/>
              <a:t>Probability of Events</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a:t>
            </a:r>
            <a:r>
              <a:rPr lang="en-US" dirty="0" smtClean="0"/>
              <a:t>10.1</a:t>
            </a:r>
            <a:r>
              <a:rPr lang="en-US" dirty="0" smtClean="0"/>
              <a:t>) Sample Spaces &amp; Events</a:t>
            </a:r>
          </a:p>
          <a:p>
            <a:pPr marL="571500" indent="-571500">
              <a:buFont typeface="+mj-lt"/>
              <a:buAutoNum type="arabicPeriod"/>
            </a:pPr>
            <a:r>
              <a:rPr lang="en-US" dirty="0" smtClean="0"/>
              <a:t>(</a:t>
            </a:r>
            <a:r>
              <a:rPr lang="en-US" dirty="0" smtClean="0"/>
              <a:t>10.2</a:t>
            </a:r>
            <a:r>
              <a:rPr lang="en-US" dirty="0" smtClean="0"/>
              <a:t>) Probability of an Event</a:t>
            </a:r>
          </a:p>
          <a:p>
            <a:pPr marL="971550" lvl="1" indent="-571500">
              <a:buFont typeface="+mj-lt"/>
              <a:buAutoNum type="alphaLcParenR"/>
            </a:pPr>
            <a:r>
              <a:rPr lang="en-US" dirty="0" smtClean="0"/>
              <a:t>Examples from Genetics</a:t>
            </a:r>
          </a:p>
          <a:p>
            <a:pPr marL="571500" indent="-571500">
              <a:buFont typeface="+mj-lt"/>
              <a:buAutoNum type="arabicPeriod"/>
            </a:pPr>
            <a:r>
              <a:rPr lang="en-US" dirty="0" smtClean="0"/>
              <a:t>(</a:t>
            </a:r>
            <a:r>
              <a:rPr lang="en-US" dirty="0" smtClean="0"/>
              <a:t>10.3</a:t>
            </a:r>
            <a:r>
              <a:rPr lang="en-US" dirty="0" smtClean="0"/>
              <a:t>) Combinations &amp; Permutations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couple plans to have 3 children. How many possible orders with respect to gender are there for three children?</a:t>
            </a:r>
          </a:p>
          <a:p>
            <a:pPr marL="571500" indent="-571500"/>
            <a:r>
              <a:rPr lang="en-US" sz="2400" dirty="0" smtClean="0"/>
              <a:t>Solution: There are 3 actions in this experiment- having their 1</a:t>
            </a:r>
            <a:r>
              <a:rPr lang="en-US" sz="2400" baseline="30000" dirty="0" smtClean="0"/>
              <a:t>st</a:t>
            </a:r>
            <a:r>
              <a:rPr lang="en-US" sz="2400" dirty="0" smtClean="0"/>
              <a:t> child, then their 2</a:t>
            </a:r>
            <a:r>
              <a:rPr lang="en-US" sz="2400" baseline="30000" dirty="0" smtClean="0"/>
              <a:t>nd</a:t>
            </a:r>
            <a:r>
              <a:rPr lang="en-US" sz="2400" dirty="0" smtClean="0"/>
              <a:t>, and then their 3</a:t>
            </a:r>
            <a:r>
              <a:rPr lang="en-US" sz="2400" baseline="30000" dirty="0" smtClean="0"/>
              <a:t>rd</a:t>
            </a:r>
            <a:r>
              <a:rPr lang="en-US" sz="2400" dirty="0" smtClean="0"/>
              <a:t>. Each action has 2 possible outcomes- boy or girl. By the multiplication principle, then, there are 2×2×2=8 elementary events in the sample space of this experiment.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pic>
        <p:nvPicPr>
          <p:cNvPr id="7" name="Picture 6"/>
          <p:cNvPicPr>
            <a:picLocks noChangeAspect="1"/>
          </p:cNvPicPr>
          <p:nvPr/>
        </p:nvPicPr>
        <p:blipFill>
          <a:blip r:embed="rId3"/>
          <a:stretch>
            <a:fillRect/>
          </a:stretch>
        </p:blipFill>
        <p:spPr>
          <a:xfrm>
            <a:off x="3070417" y="4017371"/>
            <a:ext cx="2790776" cy="1558036"/>
          </a:xfrm>
          <a:prstGeom prst="rect">
            <a:avLst/>
          </a:prstGeom>
        </p:spPr>
      </p:pic>
      <p:graphicFrame>
        <p:nvGraphicFramePr>
          <p:cNvPr id="29700" name="Object 4"/>
          <p:cNvGraphicFramePr>
            <a:graphicFrameLocks noChangeAspect="1"/>
          </p:cNvGraphicFramePr>
          <p:nvPr/>
        </p:nvGraphicFramePr>
        <p:xfrm>
          <a:off x="1202414" y="5736412"/>
          <a:ext cx="6240463" cy="404812"/>
        </p:xfrm>
        <a:graphic>
          <a:graphicData uri="http://schemas.openxmlformats.org/presentationml/2006/ole">
            <mc:AlternateContent xmlns:mc="http://schemas.openxmlformats.org/markup-compatibility/2006">
              <mc:Choice xmlns:v="urn:schemas-microsoft-com:vml" Requires="v">
                <p:oleObj spid="_x0000_s29705" name="Equation" r:id="rId4" imgW="3136900" imgH="203200" progId="Equation.3">
                  <p:embed/>
                </p:oleObj>
              </mc:Choice>
              <mc:Fallback>
                <p:oleObj name="Equation" r:id="rId4" imgW="3136900" imgH="203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414" y="5736412"/>
                        <a:ext cx="624046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(continued)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For the same experiment, identify the event “the couple has 3 children, exactly two of which are girls”</a:t>
            </a:r>
          </a:p>
          <a:p>
            <a:pPr marL="571500" indent="-571500"/>
            <a:r>
              <a:rPr lang="en-US" sz="2400" dirty="0" smtClean="0"/>
              <a:t>Solution: The event is the subspace of the sample space,</a:t>
            </a:r>
          </a:p>
          <a:p>
            <a:pPr marL="571500" indent="-571500">
              <a:buNone/>
            </a:pPr>
            <a:endParaRPr lang="en-US" sz="2400" dirty="0" smtClean="0"/>
          </a:p>
          <a:p>
            <a:pPr marL="571500" indent="-571500">
              <a:buNone/>
            </a:pPr>
            <a:r>
              <a:rPr lang="en-US" sz="2400" dirty="0" smtClean="0"/>
              <a:t>															    ,</a:t>
            </a:r>
          </a:p>
          <a:p>
            <a:pPr marL="571500" indent="-571500">
              <a:buNone/>
            </a:pPr>
            <a:r>
              <a:rPr lang="en-US" sz="2400" dirty="0" smtClean="0"/>
              <a:t>	containing each of the elements with exactly two G’s:</a:t>
            </a:r>
          </a:p>
          <a:p>
            <a:pPr marL="571500" indent="-571500">
              <a:buNone/>
            </a:pPr>
            <a:endParaRPr lang="en-US" sz="2400" dirty="0" smtClean="0"/>
          </a:p>
          <a:p>
            <a:pPr marL="571500" indent="-571500">
              <a:buNone/>
            </a:pPr>
            <a:endParaRPr lang="en-US" sz="2400" dirty="0" smtClean="0"/>
          </a:p>
          <a:p>
            <a:pPr marL="571500" indent="-571500"/>
            <a:r>
              <a:rPr lang="en-US" sz="2400" dirty="0" smtClean="0"/>
              <a:t>Now identify the event “have at least two girls”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30722" name="Object 2"/>
          <p:cNvGraphicFramePr>
            <a:graphicFrameLocks noChangeAspect="1"/>
          </p:cNvGraphicFramePr>
          <p:nvPr/>
        </p:nvGraphicFramePr>
        <p:xfrm>
          <a:off x="1434995" y="2760229"/>
          <a:ext cx="6240462" cy="404812"/>
        </p:xfrm>
        <a:graphic>
          <a:graphicData uri="http://schemas.openxmlformats.org/presentationml/2006/ole">
            <mc:AlternateContent xmlns:mc="http://schemas.openxmlformats.org/markup-compatibility/2006">
              <mc:Choice xmlns:v="urn:schemas-microsoft-com:vml" Requires="v">
                <p:oleObj spid="_x0000_s30735" name="Equation" r:id="rId3" imgW="3136900" imgH="203200" progId="Equation.3">
                  <p:embed/>
                </p:oleObj>
              </mc:Choice>
              <mc:Fallback>
                <p:oleObj name="Equation" r:id="rId3" imgW="3136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995" y="2760229"/>
                        <a:ext cx="624046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1440657" y="4029593"/>
          <a:ext cx="2881312" cy="404812"/>
        </p:xfrm>
        <a:graphic>
          <a:graphicData uri="http://schemas.openxmlformats.org/presentationml/2006/ole">
            <mc:AlternateContent xmlns:mc="http://schemas.openxmlformats.org/markup-compatibility/2006">
              <mc:Choice xmlns:v="urn:schemas-microsoft-com:vml" Requires="v">
                <p:oleObj spid="_x0000_s30736"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657" y="4029593"/>
                        <a:ext cx="288131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nvGraphicFramePr>
        <p:xfrm>
          <a:off x="1434482" y="5348290"/>
          <a:ext cx="3640137" cy="404813"/>
        </p:xfrm>
        <a:graphic>
          <a:graphicData uri="http://schemas.openxmlformats.org/presentationml/2006/ole">
            <mc:AlternateContent xmlns:mc="http://schemas.openxmlformats.org/markup-compatibility/2006">
              <mc:Choice xmlns:v="urn:schemas-microsoft-com:vml" Requires="v">
                <p:oleObj spid="_x0000_s30737" name="Equation" r:id="rId7" imgW="1828800" imgH="203200" progId="Equation.3">
                  <p:embed/>
                </p:oleObj>
              </mc:Choice>
              <mc:Fallback>
                <p:oleObj name="Equation" r:id="rId7" imgW="18288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4482" y="5348290"/>
                        <a:ext cx="36401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Probability Function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In order to determine the probability of an event for some experiment, we need to first </a:t>
            </a:r>
            <a:r>
              <a:rPr lang="en-US" sz="2400" i="1" dirty="0" smtClean="0"/>
              <a:t>assign </a:t>
            </a:r>
            <a:r>
              <a:rPr lang="en-US" sz="2400" dirty="0" smtClean="0"/>
              <a:t>probabilities to the elementary events comprising the sample space</a:t>
            </a:r>
          </a:p>
          <a:p>
            <a:pPr marL="571500" indent="-571500"/>
            <a:r>
              <a:rPr lang="en-US" sz="2400" dirty="0" smtClean="0"/>
              <a:t>Given a sample space                          , a </a:t>
            </a:r>
            <a:r>
              <a:rPr lang="en-US" sz="2400" b="1" dirty="0" smtClean="0"/>
              <a:t>probability function</a:t>
            </a:r>
            <a:r>
              <a:rPr lang="en-US" sz="2400" dirty="0" smtClean="0"/>
              <a:t> </a:t>
            </a:r>
            <a:r>
              <a:rPr lang="en-US" sz="2400" dirty="0" err="1" smtClean="0"/>
              <a:t>ω</a:t>
            </a:r>
            <a:r>
              <a:rPr lang="en-US" sz="2400" dirty="0" smtClean="0"/>
              <a:t> is a rule that assigns to each elementary event </a:t>
            </a:r>
            <a:r>
              <a:rPr lang="en-US" sz="2400" i="1" dirty="0" err="1" smtClean="0"/>
              <a:t>e</a:t>
            </a:r>
            <a:r>
              <a:rPr lang="en-US" sz="2400" baseline="-25000" dirty="0" err="1" smtClean="0"/>
              <a:t>i</a:t>
            </a:r>
            <a:r>
              <a:rPr lang="en-US" sz="2400" dirty="0" smtClean="0"/>
              <a:t> a real number p</a:t>
            </a:r>
            <a:r>
              <a:rPr lang="en-US" sz="2400" baseline="-25000" dirty="0" smtClean="0"/>
              <a:t>i </a:t>
            </a:r>
            <a:r>
              <a:rPr lang="en-US" sz="2400" dirty="0" smtClean="0"/>
              <a:t>= </a:t>
            </a:r>
            <a:r>
              <a:rPr lang="en-US" sz="2400" dirty="0" err="1" smtClean="0"/>
              <a:t>ω(</a:t>
            </a:r>
            <a:r>
              <a:rPr lang="en-US" sz="2400" i="1" dirty="0" err="1" smtClean="0"/>
              <a:t>e</a:t>
            </a:r>
            <a:r>
              <a:rPr lang="en-US" sz="2400" baseline="-25000" dirty="0" err="1" smtClean="0"/>
              <a:t>i</a:t>
            </a:r>
            <a:r>
              <a:rPr lang="en-US" sz="2400" dirty="0" smtClean="0"/>
              <a:t>) satisfying:</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We are now in a position to define the probability of an event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graphicFrame>
        <p:nvGraphicFramePr>
          <p:cNvPr id="31749" name="Object 5"/>
          <p:cNvGraphicFramePr>
            <a:graphicFrameLocks noChangeAspect="1"/>
          </p:cNvGraphicFramePr>
          <p:nvPr/>
        </p:nvGraphicFramePr>
        <p:xfrm>
          <a:off x="3806792" y="2473325"/>
          <a:ext cx="1790700" cy="350838"/>
        </p:xfrm>
        <a:graphic>
          <a:graphicData uri="http://schemas.openxmlformats.org/presentationml/2006/ole">
            <mc:AlternateContent xmlns:mc="http://schemas.openxmlformats.org/markup-compatibility/2006">
              <mc:Choice xmlns:v="urn:schemas-microsoft-com:vml" Requires="v">
                <p:oleObj spid="_x0000_s31758" name="Equation" r:id="rId3" imgW="1041400" imgH="203200" progId="Equation.3">
                  <p:embed/>
                </p:oleObj>
              </mc:Choice>
              <mc:Fallback>
                <p:oleObj name="Equation" r:id="rId3" imgW="1041400" imgH="203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792" y="2473325"/>
                        <a:ext cx="17907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538842" y="3901734"/>
          <a:ext cx="3045123" cy="1062729"/>
        </p:xfrm>
        <a:graphic>
          <a:graphicData uri="http://schemas.openxmlformats.org/presentationml/2006/ole">
            <mc:AlternateContent xmlns:mc="http://schemas.openxmlformats.org/markup-compatibility/2006">
              <mc:Choice xmlns:v="urn:schemas-microsoft-com:vml" Requires="v">
                <p:oleObj spid="_x0000_s31759" name="Equation" r:id="rId5" imgW="1892300" imgH="660400" progId="Equation.3">
                  <p:embed/>
                </p:oleObj>
              </mc:Choice>
              <mc:Fallback>
                <p:oleObj name="Equation" r:id="rId5" imgW="1892300" imgH="6604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842" y="3901734"/>
                        <a:ext cx="3045123" cy="1062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Probability of an Event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                           be an event where 0 ≤ </a:t>
            </a:r>
            <a:r>
              <a:rPr lang="en-US" sz="2400" dirty="0" err="1" smtClean="0"/>
              <a:t>k</a:t>
            </a:r>
            <a:r>
              <a:rPr lang="en-US" sz="2400" dirty="0" smtClean="0"/>
              <a:t> ≤ </a:t>
            </a:r>
            <a:r>
              <a:rPr lang="en-US" sz="2400" dirty="0" err="1" smtClean="0"/>
              <a:t>n</a:t>
            </a:r>
            <a:r>
              <a:rPr lang="en-US" sz="2400" dirty="0" smtClean="0"/>
              <a:t> and each </a:t>
            </a:r>
            <a:r>
              <a:rPr lang="en-US" sz="2400" i="1" dirty="0" err="1" smtClean="0"/>
              <a:t>s</a:t>
            </a:r>
            <a:r>
              <a:rPr lang="en-US" sz="2400" baseline="-25000" dirty="0" err="1" smtClean="0"/>
              <a:t>i</a:t>
            </a:r>
            <a:r>
              <a:rPr lang="en-US" sz="2400" dirty="0" smtClean="0"/>
              <a:t> is an elementary event in the sample space S. Then we define the probability of E,                                                   , the sum of the probabilities of the elementary events constituting E.</a:t>
            </a:r>
          </a:p>
          <a:p>
            <a:pPr marL="571500" indent="-571500"/>
            <a:r>
              <a:rPr lang="en-US" sz="2400" dirty="0" smtClean="0"/>
              <a:t>We use the symbol </a:t>
            </a:r>
            <a:r>
              <a:rPr lang="en-US" sz="2400" dirty="0" err="1" smtClean="0"/>
              <a:t>ω</a:t>
            </a:r>
            <a:r>
              <a:rPr lang="en-US" sz="2400" dirty="0" smtClean="0"/>
              <a:t> because we can think of the probability function as a weighting function, i.e. each elementary event is weighted.</a:t>
            </a:r>
          </a:p>
          <a:p>
            <a:pPr marL="571500" indent="-571500"/>
            <a:r>
              <a:rPr lang="en-US" sz="2400" dirty="0" smtClean="0"/>
              <a:t>We call the sample space </a:t>
            </a:r>
            <a:r>
              <a:rPr lang="en-US" sz="2400" b="1" dirty="0" smtClean="0"/>
              <a:t>uniform </a:t>
            </a:r>
            <a:r>
              <a:rPr lang="en-US" sz="2400" dirty="0" smtClean="0"/>
              <a:t>or </a:t>
            </a:r>
            <a:r>
              <a:rPr lang="en-US" sz="2400" b="1" dirty="0" err="1" smtClean="0"/>
              <a:t>equiprobable</a:t>
            </a:r>
            <a:r>
              <a:rPr lang="en-US" sz="2400" b="1" dirty="0" smtClean="0"/>
              <a:t> </a:t>
            </a:r>
            <a:r>
              <a:rPr lang="en-US" sz="2400" dirty="0" smtClean="0"/>
              <a:t>if equal weights are assigned to each elementary event </a:t>
            </a:r>
            <a:r>
              <a:rPr lang="en-US" sz="2400" i="1" dirty="0" smtClean="0"/>
              <a:t>e</a:t>
            </a:r>
            <a:r>
              <a:rPr lang="en-US" sz="2400" baseline="-25000" dirty="0" smtClean="0"/>
              <a:t>1</a:t>
            </a:r>
            <a:r>
              <a:rPr lang="en-US" sz="2400" dirty="0" smtClean="0"/>
              <a:t> , . . . , </a:t>
            </a:r>
            <a:r>
              <a:rPr lang="en-US" sz="2400" i="1" dirty="0" smtClean="0"/>
              <a:t>e</a:t>
            </a:r>
            <a:r>
              <a:rPr lang="en-US" sz="2400" baseline="-25000" dirty="0" smtClean="0"/>
              <a:t>n</a:t>
            </a:r>
            <a:r>
              <a:rPr lang="en-US" sz="2400" dirty="0" smtClean="0"/>
              <a:t>. That is,                                           . </a:t>
            </a:r>
          </a:p>
          <a:p>
            <a:pPr marL="571500" indent="-571500">
              <a:buNone/>
            </a:pPr>
            <a:endParaRPr lang="en-US" sz="2400" dirty="0" smtClean="0"/>
          </a:p>
          <a:p>
            <a:pPr marL="571500" indent="-571500"/>
            <a:r>
              <a:rPr lang="en-US" sz="2400" dirty="0" smtClean="0"/>
              <a:t>It follows that: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graphicFrame>
        <p:nvGraphicFramePr>
          <p:cNvPr id="32772" name="Object 4"/>
          <p:cNvGraphicFramePr>
            <a:graphicFrameLocks noChangeAspect="1"/>
          </p:cNvGraphicFramePr>
          <p:nvPr/>
        </p:nvGraphicFramePr>
        <p:xfrm>
          <a:off x="1539049" y="1321714"/>
          <a:ext cx="1790700" cy="350838"/>
        </p:xfrm>
        <a:graphic>
          <a:graphicData uri="http://schemas.openxmlformats.org/presentationml/2006/ole">
            <mc:AlternateContent xmlns:mc="http://schemas.openxmlformats.org/markup-compatibility/2006">
              <mc:Choice xmlns:v="urn:schemas-microsoft-com:vml" Requires="v">
                <p:oleObj spid="_x0000_s32789" name="Equation" r:id="rId3" imgW="1041400" imgH="203200" progId="Equation.3">
                  <p:embed/>
                </p:oleObj>
              </mc:Choice>
              <mc:Fallback>
                <p:oleObj name="Equation" r:id="rId3" imgW="1041400" imgH="203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49" y="1321714"/>
                        <a:ext cx="17907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3602004" y="2033232"/>
          <a:ext cx="3471862" cy="350837"/>
        </p:xfrm>
        <a:graphic>
          <a:graphicData uri="http://schemas.openxmlformats.org/presentationml/2006/ole">
            <mc:AlternateContent xmlns:mc="http://schemas.openxmlformats.org/markup-compatibility/2006">
              <mc:Choice xmlns:v="urn:schemas-microsoft-com:vml" Requires="v">
                <p:oleObj spid="_x0000_s32790" name="Equation" r:id="rId5" imgW="2019300" imgH="203200" progId="Equation.3">
                  <p:embed/>
                </p:oleObj>
              </mc:Choice>
              <mc:Fallback>
                <p:oleObj name="Equation" r:id="rId5" imgW="2019300" imgH="203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2004" y="2033232"/>
                        <a:ext cx="3471862"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111711" y="4633470"/>
          <a:ext cx="2866945" cy="569463"/>
        </p:xfrm>
        <a:graphic>
          <a:graphicData uri="http://schemas.openxmlformats.org/presentationml/2006/ole">
            <mc:AlternateContent xmlns:mc="http://schemas.openxmlformats.org/markup-compatibility/2006">
              <mc:Choice xmlns:v="urn:schemas-microsoft-com:vml" Requires="v">
                <p:oleObj spid="_x0000_s32791" name="Equation" r:id="rId7" imgW="1854200" imgH="368300" progId="Equation.3">
                  <p:embed/>
                </p:oleObj>
              </mc:Choice>
              <mc:Fallback>
                <p:oleObj name="Equation" r:id="rId7" imgW="1854200" imgH="3683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711" y="4633470"/>
                        <a:ext cx="2866945" cy="56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3077043" y="5426036"/>
          <a:ext cx="1179512" cy="679450"/>
        </p:xfrm>
        <a:graphic>
          <a:graphicData uri="http://schemas.openxmlformats.org/presentationml/2006/ole">
            <mc:AlternateContent xmlns:mc="http://schemas.openxmlformats.org/markup-compatibility/2006">
              <mc:Choice xmlns:v="urn:schemas-microsoft-com:vml" Requires="v">
                <p:oleObj spid="_x0000_s32792" name="Equation" r:id="rId9" imgW="685800" imgH="393700" progId="Equation.3">
                  <p:embed/>
                </p:oleObj>
              </mc:Choice>
              <mc:Fallback>
                <p:oleObj name="Equation" r:id="rId9" imgW="685800" imgH="3937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7043" y="5426036"/>
                        <a:ext cx="1179512"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0800000">
            <a:off x="4318220" y="5610796"/>
            <a:ext cx="58017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37262" y="5403468"/>
            <a:ext cx="2920842" cy="369332"/>
          </a:xfrm>
          <a:prstGeom prst="rect">
            <a:avLst/>
          </a:prstGeom>
          <a:noFill/>
        </p:spPr>
        <p:txBody>
          <a:bodyPr wrap="none" rtlCol="0">
            <a:spAutoFit/>
          </a:bodyPr>
          <a:lstStyle/>
          <a:p>
            <a:r>
              <a:rPr lang="en-US" dirty="0" smtClean="0">
                <a:solidFill>
                  <a:schemeClr val="bg2"/>
                </a:solidFill>
              </a:rPr>
              <a:t>the # of elements in the set E</a:t>
            </a:r>
            <a:endParaRPr lang="en-US" dirty="0">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7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Recall </a:t>
            </a:r>
            <a:r>
              <a:rPr lang="en-US" sz="2400" dirty="0" smtClean="0"/>
              <a:t>the previous example: </a:t>
            </a:r>
            <a:r>
              <a:rPr lang="en-US" sz="2400" dirty="0" smtClean="0"/>
              <a:t>Sample space for gender of 3 (ordered) kids:</a:t>
            </a:r>
          </a:p>
          <a:p>
            <a:pPr marL="571500" indent="-571500"/>
            <a:endParaRPr lang="en-US" sz="2400" dirty="0" smtClean="0"/>
          </a:p>
          <a:p>
            <a:pPr marL="571500" indent="-571500"/>
            <a:r>
              <a:rPr lang="en-US" sz="2400" dirty="0" smtClean="0"/>
              <a:t>Event that 2 are girls:</a:t>
            </a:r>
          </a:p>
          <a:p>
            <a:pPr marL="571500" indent="-571500"/>
            <a:endParaRPr lang="en-US" sz="2400" dirty="0" smtClean="0"/>
          </a:p>
          <a:p>
            <a:pPr marL="571500" indent="-571500"/>
            <a:r>
              <a:rPr lang="en-US" sz="2400" dirty="0" smtClean="0"/>
              <a:t>Event that at least 2 are girls:</a:t>
            </a:r>
          </a:p>
          <a:p>
            <a:pPr marL="571500" indent="-571500"/>
            <a:endParaRPr lang="en-US" sz="2400" dirty="0" smtClean="0"/>
          </a:p>
          <a:p>
            <a:pPr marL="571500" indent="-571500"/>
            <a:r>
              <a:rPr lang="en-US" sz="2400" dirty="0" smtClean="0"/>
              <a:t>What is the probability that exactly two out of the three children are girls? at least two out of the three children are girls?</a:t>
            </a:r>
          </a:p>
          <a:p>
            <a:pPr marL="571500" indent="-571500"/>
            <a:r>
              <a:rPr lang="en-US" sz="2400" dirty="0" smtClean="0"/>
              <a:t>Solution: The elementary events in this case are </a:t>
            </a:r>
            <a:r>
              <a:rPr lang="en-US" sz="2400" dirty="0" err="1" smtClean="0"/>
              <a:t>equiprobable</a:t>
            </a:r>
            <a:r>
              <a:rPr lang="en-US" sz="2400" dirty="0" smtClean="0"/>
              <a:t>; i.e.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graphicFrame>
        <p:nvGraphicFramePr>
          <p:cNvPr id="33798" name="Object 6"/>
          <p:cNvGraphicFramePr>
            <a:graphicFrameLocks noChangeAspect="1"/>
          </p:cNvGraphicFramePr>
          <p:nvPr/>
        </p:nvGraphicFramePr>
        <p:xfrm>
          <a:off x="1642444" y="2047973"/>
          <a:ext cx="6240463" cy="404812"/>
        </p:xfrm>
        <a:graphic>
          <a:graphicData uri="http://schemas.openxmlformats.org/presentationml/2006/ole">
            <mc:AlternateContent xmlns:mc="http://schemas.openxmlformats.org/markup-compatibility/2006">
              <mc:Choice xmlns:v="urn:schemas-microsoft-com:vml" Requires="v">
                <p:oleObj spid="_x0000_s33815" name="Equation" r:id="rId3" imgW="3136900" imgH="203200" progId="Equation.3">
                  <p:embed/>
                </p:oleObj>
              </mc:Choice>
              <mc:Fallback>
                <p:oleObj name="Equation" r:id="rId3" imgW="3136900" imgH="2032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444" y="2047973"/>
                        <a:ext cx="624046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nvGraphicFramePr>
        <p:xfrm>
          <a:off x="1590675" y="2928164"/>
          <a:ext cx="2957513" cy="404812"/>
        </p:xfrm>
        <a:graphic>
          <a:graphicData uri="http://schemas.openxmlformats.org/presentationml/2006/ole">
            <mc:AlternateContent xmlns:mc="http://schemas.openxmlformats.org/markup-compatibility/2006">
              <mc:Choice xmlns:v="urn:schemas-microsoft-com:vml" Requires="v">
                <p:oleObj spid="_x0000_s33816" name="Equation" r:id="rId5" imgW="1485900" imgH="203200" progId="Equation.3">
                  <p:embed/>
                </p:oleObj>
              </mc:Choice>
              <mc:Fallback>
                <p:oleObj name="Equation" r:id="rId5" imgW="1485900" imgH="2032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2928164"/>
                        <a:ext cx="29575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0" name="Object 8"/>
          <p:cNvGraphicFramePr>
            <a:graphicFrameLocks noChangeAspect="1"/>
          </p:cNvGraphicFramePr>
          <p:nvPr/>
        </p:nvGraphicFramePr>
        <p:xfrm>
          <a:off x="1579563" y="3832225"/>
          <a:ext cx="3740150" cy="404813"/>
        </p:xfrm>
        <a:graphic>
          <a:graphicData uri="http://schemas.openxmlformats.org/presentationml/2006/ole">
            <mc:AlternateContent xmlns:mc="http://schemas.openxmlformats.org/markup-compatibility/2006">
              <mc:Choice xmlns:v="urn:schemas-microsoft-com:vml" Requires="v">
                <p:oleObj spid="_x0000_s33817" name="Equation" r:id="rId7" imgW="1879600" imgH="203200" progId="Equation.3">
                  <p:embed/>
                </p:oleObj>
              </mc:Choice>
              <mc:Fallback>
                <p:oleObj name="Equation" r:id="rId7" imgW="1879600" imgH="2032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563" y="3832225"/>
                        <a:ext cx="374015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3432760" y="5822250"/>
          <a:ext cx="1157728" cy="349501"/>
        </p:xfrm>
        <a:graphic>
          <a:graphicData uri="http://schemas.openxmlformats.org/presentationml/2006/ole">
            <mc:AlternateContent xmlns:mc="http://schemas.openxmlformats.org/markup-compatibility/2006">
              <mc:Choice xmlns:v="urn:schemas-microsoft-com:vml" Requires="v">
                <p:oleObj spid="_x0000_s33818" name="Equation" r:id="rId9" imgW="673100" imgH="203200" progId="Equation.3">
                  <p:embed/>
                </p:oleObj>
              </mc:Choice>
              <mc:Fallback>
                <p:oleObj name="Equation" r:id="rId9" imgW="673100" imgH="2032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2760" y="5822250"/>
                        <a:ext cx="1157728" cy="349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(continued)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Thus we have:</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buNone/>
            </a:pPr>
            <a:r>
              <a:rPr lang="en-US" sz="2400" dirty="0" smtClean="0"/>
              <a:t>	and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graphicFrame>
        <p:nvGraphicFramePr>
          <p:cNvPr id="33799" name="Object 7"/>
          <p:cNvGraphicFramePr>
            <a:graphicFrameLocks noChangeAspect="1"/>
          </p:cNvGraphicFramePr>
          <p:nvPr/>
        </p:nvGraphicFramePr>
        <p:xfrm>
          <a:off x="1073150" y="1879600"/>
          <a:ext cx="3994150" cy="835025"/>
        </p:xfrm>
        <a:graphic>
          <a:graphicData uri="http://schemas.openxmlformats.org/presentationml/2006/ole">
            <mc:AlternateContent xmlns:mc="http://schemas.openxmlformats.org/markup-compatibility/2006">
              <mc:Choice xmlns:v="urn:schemas-microsoft-com:vml" Requires="v">
                <p:oleObj spid="_x0000_s34828" name="Equation" r:id="rId3" imgW="2006600" imgH="419100" progId="Equation.3">
                  <p:embed/>
                </p:oleObj>
              </mc:Choice>
              <mc:Fallback>
                <p:oleObj name="Equation" r:id="rId3" imgW="2006600" imgH="4191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1879600"/>
                        <a:ext cx="39941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0" name="Object 8"/>
          <p:cNvGraphicFramePr>
            <a:graphicFrameLocks noChangeAspect="1"/>
          </p:cNvGraphicFramePr>
          <p:nvPr/>
        </p:nvGraphicFramePr>
        <p:xfrm>
          <a:off x="1062038" y="3695661"/>
          <a:ext cx="4775200" cy="835025"/>
        </p:xfrm>
        <a:graphic>
          <a:graphicData uri="http://schemas.openxmlformats.org/presentationml/2006/ole">
            <mc:AlternateContent xmlns:mc="http://schemas.openxmlformats.org/markup-compatibility/2006">
              <mc:Choice xmlns:v="urn:schemas-microsoft-com:vml" Requires="v">
                <p:oleObj spid="_x0000_s34829" name="Equation" r:id="rId5" imgW="2400300" imgH="419100" progId="Equation.3">
                  <p:embed/>
                </p:oleObj>
              </mc:Choice>
              <mc:Fallback>
                <p:oleObj name="Equation" r:id="rId5" imgW="24003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8" y="3695661"/>
                        <a:ext cx="4775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10.6 </a:t>
            </a:r>
            <a:r>
              <a:rPr lang="en-US" sz="2800" dirty="0" smtClean="0"/>
              <a:t>(Rolling Three Dice)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If three dice are thrown, find the probability that the sum of three dice is six.</a:t>
            </a:r>
          </a:p>
          <a:p>
            <a:pPr marL="571500" indent="-571500"/>
            <a:r>
              <a:rPr lang="en-US" sz="2400" dirty="0" smtClean="0"/>
              <a:t>Solution: Each roll of the three dice has six possible outcomes: {1, 2, 3, 4, 5, 6}. By the multiplication principle, there are a total of 6 × 6 × 6 = 216 elementary events.</a:t>
            </a:r>
          </a:p>
          <a:p>
            <a:pPr marL="571500" indent="-571500"/>
            <a:r>
              <a:rPr lang="en-US" sz="2400" dirty="0" smtClean="0"/>
              <a:t>Since we are rolling dice we will assume that each elementary event is equally likely.</a:t>
            </a:r>
          </a:p>
          <a:p>
            <a:pPr marL="571500" indent="-571500"/>
            <a:r>
              <a:rPr lang="en-US" sz="2400" dirty="0" smtClean="0"/>
              <a:t>Now, let E be the event that the three dice sum to six. We can use a tree diagram to determine how many elementary events are in E. Each path from the top to a bottom node represents one way in which the three dice can sum to six.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10.6 </a:t>
            </a:r>
            <a:r>
              <a:rPr lang="en-US" sz="2800" dirty="0" smtClean="0"/>
              <a:t>(continued)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	We see that there are 10 paths from the top to a bottom node (we determine this by counting the number of bottom nodes). Thus,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a:t>
            </a: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1919297" y="1446114"/>
            <a:ext cx="5086117" cy="2167128"/>
          </a:xfrm>
          <a:prstGeom prst="rect">
            <a:avLst/>
          </a:prstGeom>
        </p:spPr>
      </p:pic>
      <p:graphicFrame>
        <p:nvGraphicFramePr>
          <p:cNvPr id="8" name="Object 7"/>
          <p:cNvGraphicFramePr>
            <a:graphicFrameLocks noChangeAspect="1"/>
          </p:cNvGraphicFramePr>
          <p:nvPr/>
        </p:nvGraphicFramePr>
        <p:xfrm>
          <a:off x="2900012" y="5027685"/>
          <a:ext cx="2412264" cy="706621"/>
        </p:xfrm>
        <a:graphic>
          <a:graphicData uri="http://schemas.openxmlformats.org/presentationml/2006/ole">
            <mc:AlternateContent xmlns:mc="http://schemas.openxmlformats.org/markup-compatibility/2006">
              <mc:Choice xmlns:v="urn:schemas-microsoft-com:vml" Requires="v">
                <p:oleObj spid="_x0000_s36872" name="Equation" r:id="rId4" imgW="1257300" imgH="368300" progId="Equation.3">
                  <p:embed/>
                </p:oleObj>
              </mc:Choice>
              <mc:Fallback>
                <p:oleObj name="Equation" r:id="rId4" imgW="1257300" imgH="368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012" y="5027685"/>
                        <a:ext cx="2412264" cy="706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Terminology</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r>
              <a:rPr lang="en-US" sz="2400" b="1" dirty="0" smtClean="0"/>
              <a:t>Genes </a:t>
            </a:r>
            <a:r>
              <a:rPr lang="en-US" sz="2400" dirty="0" smtClean="0"/>
              <a:t>are genetic material on a chromosome that code for a trait. For example, you have a gene for eye color.</a:t>
            </a:r>
          </a:p>
          <a:p>
            <a:pPr marL="571500" indent="-571500"/>
            <a:r>
              <a:rPr lang="en-US" sz="2400" dirty="0" smtClean="0"/>
              <a:t>An </a:t>
            </a:r>
            <a:r>
              <a:rPr lang="en-US" sz="2400" b="1" dirty="0" smtClean="0"/>
              <a:t>allele </a:t>
            </a:r>
            <a:r>
              <a:rPr lang="en-US" sz="2400" dirty="0" smtClean="0"/>
              <a:t>is one member of a pair that is located at a specific position on a specific chromosome.</a:t>
            </a:r>
          </a:p>
          <a:p>
            <a:pPr marL="971550" lvl="1" indent="-571500"/>
            <a:r>
              <a:rPr lang="en-US" sz="2000" dirty="0" smtClean="0"/>
              <a:t>Each gene contains one or more pairs of alleles. </a:t>
            </a:r>
          </a:p>
          <a:p>
            <a:pPr marL="971550" lvl="1" indent="-571500"/>
            <a:r>
              <a:rPr lang="en-US" sz="2000" dirty="0" smtClean="0"/>
              <a:t>Some alleles are dominant over others, these are known as dominant alleles. </a:t>
            </a:r>
          </a:p>
          <a:p>
            <a:pPr marL="971550" lvl="1" indent="-571500"/>
            <a:r>
              <a:rPr lang="en-US" sz="2000" dirty="0" smtClean="0"/>
              <a:t>The alleles that are not dominant are known as recessive alleles. </a:t>
            </a:r>
          </a:p>
          <a:p>
            <a:pPr marL="971550" lvl="1" indent="-571500"/>
            <a:r>
              <a:rPr lang="en-US" sz="2000" dirty="0" smtClean="0"/>
              <a:t>For notation, we will use capital letters to denote dominant alleles and lower case letters to denote recessive alleles. </a:t>
            </a:r>
          </a:p>
          <a:p>
            <a:pPr marL="971550" lvl="1" indent="-571500"/>
            <a:r>
              <a:rPr lang="en-US" sz="2000" dirty="0" smtClean="0"/>
              <a:t>For example, for the eye color gene the allele for brown eyes, B, is dominant over the allele for blue eyes, </a:t>
            </a:r>
            <a:r>
              <a:rPr lang="en-US" sz="2000" dirty="0" err="1" smtClean="0"/>
              <a:t>b</a:t>
            </a:r>
            <a:r>
              <a:rPr lang="en-US" sz="2000" dirty="0" smtClean="0"/>
              <a:t>. </a:t>
            </a:r>
          </a:p>
          <a:p>
            <a:pPr marL="971550" lvl="1" indent="-571500"/>
            <a:r>
              <a:rPr lang="en-US" sz="2000" dirty="0" smtClean="0"/>
              <a:t>For a pair of alleles on a gene, one allele is inherited from the father and the other is inherited from the mother. If a person inherits both the dominant and the recessive alleles, the dominant allele will be the one expressed.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Terminology</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r>
              <a:rPr lang="en-US" sz="2400" dirty="0" smtClean="0"/>
              <a:t>A </a:t>
            </a:r>
            <a:r>
              <a:rPr lang="en-US" sz="2400" b="1" dirty="0" smtClean="0"/>
              <a:t>genotype </a:t>
            </a:r>
            <a:r>
              <a:rPr lang="en-US" sz="2400" dirty="0" smtClean="0"/>
              <a:t>is the actual set of alleles an organism carries. </a:t>
            </a:r>
          </a:p>
          <a:p>
            <a:pPr marL="971550" lvl="1" indent="-571500"/>
            <a:r>
              <a:rPr lang="en-US" sz="2000" dirty="0" smtClean="0"/>
              <a:t>Since each gene contains one or more pairs of alleles, the genotype is expressed as a pair (or pairs) of letters that represent the pair (or pairs) of alleles for that particular gene. </a:t>
            </a:r>
          </a:p>
          <a:p>
            <a:pPr marL="971550" lvl="1" indent="-571500"/>
            <a:r>
              <a:rPr lang="en-US" sz="2000" dirty="0" smtClean="0"/>
              <a:t>For example, for the eye color gene the allele for brown eyes, B, is dominant over the allele for blue eyes, </a:t>
            </a:r>
            <a:r>
              <a:rPr lang="en-US" sz="2000" dirty="0" err="1" smtClean="0"/>
              <a:t>b</a:t>
            </a:r>
            <a:r>
              <a:rPr lang="en-US" sz="2000" dirty="0" smtClean="0"/>
              <a:t>. Thus, the possible genotypes are BB, Bb, and bb. </a:t>
            </a:r>
          </a:p>
          <a:p>
            <a:pPr marL="971550" lvl="1" indent="-571500"/>
            <a:r>
              <a:rPr lang="en-US" sz="2000" dirty="0" smtClean="0"/>
              <a:t>Genes that have two dominant alleles or two recessive alleles are known as </a:t>
            </a:r>
            <a:r>
              <a:rPr lang="en-US" sz="2000" b="1" dirty="0" smtClean="0"/>
              <a:t>homozygous</a:t>
            </a:r>
            <a:r>
              <a:rPr lang="en-US" sz="2000" dirty="0" smtClean="0"/>
              <a:t>. Genes that have one dominant allele and one recessive allele are known as </a:t>
            </a:r>
            <a:r>
              <a:rPr lang="en-US" sz="2000" b="1" dirty="0" smtClean="0"/>
              <a:t>heterozygous</a:t>
            </a:r>
            <a:r>
              <a:rPr lang="en-US" sz="2000" dirty="0" smtClean="0"/>
              <a:t>.</a:t>
            </a:r>
          </a:p>
          <a:p>
            <a:pPr marL="571500" indent="-571500"/>
            <a:r>
              <a:rPr lang="en-US" sz="2400" dirty="0" smtClean="0"/>
              <a:t>A </a:t>
            </a:r>
            <a:r>
              <a:rPr lang="en-US" sz="2400" b="1" dirty="0" smtClean="0"/>
              <a:t>phenotype </a:t>
            </a:r>
            <a:r>
              <a:rPr lang="en-US" sz="2400" dirty="0" smtClean="0"/>
              <a:t>is the physical expression of a gene. </a:t>
            </a:r>
          </a:p>
          <a:p>
            <a:pPr marL="971550" lvl="1" indent="-571500"/>
            <a:r>
              <a:rPr lang="en-US" sz="2000" dirty="0" smtClean="0"/>
              <a:t>If you have the genotype BB you will have brown eyes since both alleles are for brown eyes. Likewise, if you have the genotype bb you will have blue eyes since both alleles are for blue eyes. However, if you have the genotype Bb with one allele for brown and one allele for blue, the dominant allele (B) will mask the recessive allele (</a:t>
            </a:r>
            <a:r>
              <a:rPr lang="en-US" sz="2000" dirty="0" err="1" smtClean="0"/>
              <a:t>b</a:t>
            </a:r>
            <a:r>
              <a:rPr lang="en-US" sz="2000" dirty="0" smtClean="0"/>
              <a:t>) and you will have the phenotype for brown eyes.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10.1 </a:t>
            </a:r>
            <a:r>
              <a:rPr lang="en-US" sz="2800" dirty="0" smtClean="0"/>
              <a:t>(Coin Flipping)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We start with an example (Example </a:t>
            </a:r>
            <a:r>
              <a:rPr lang="en-US" sz="2400" dirty="0" smtClean="0"/>
              <a:t>10.1</a:t>
            </a:r>
            <a:r>
              <a:rPr lang="en-US" sz="2400" dirty="0" smtClean="0"/>
              <a:t>):</a:t>
            </a:r>
          </a:p>
          <a:p>
            <a:pPr marL="571500" indent="-571500">
              <a:buNone/>
            </a:pPr>
            <a:r>
              <a:rPr lang="en-US" sz="2400" dirty="0" smtClean="0"/>
              <a:t>	What are the possible outcomes of flipping a coin once? twice?</a:t>
            </a:r>
          </a:p>
          <a:p>
            <a:pPr marL="571500" indent="-571500">
              <a:buNone/>
            </a:pPr>
            <a:endParaRPr lang="en-US" sz="2400" dirty="0" smtClean="0"/>
          </a:p>
          <a:p>
            <a:pPr marL="571500" indent="-571500">
              <a:buNone/>
            </a:pPr>
            <a:r>
              <a:rPr lang="en-US" sz="2400" dirty="0" smtClean="0"/>
              <a:t>Solution: </a:t>
            </a:r>
          </a:p>
          <a:p>
            <a:pPr marL="571500" indent="-571500">
              <a:buNone/>
            </a:pPr>
            <a:endParaRPr lang="en-US" sz="2400" dirty="0" smtClean="0"/>
          </a:p>
          <a:p>
            <a:pPr marL="571500" indent="-571500"/>
            <a:r>
              <a:rPr lang="en-US" sz="2400" dirty="0" smtClean="0"/>
              <a:t>Obviously, when we flip a coin once, there are only two possible outcomes- heads or tails.</a:t>
            </a:r>
          </a:p>
          <a:p>
            <a:pPr marL="571500" indent="-571500"/>
            <a:r>
              <a:rPr lang="en-US" sz="2400" dirty="0" smtClean="0"/>
              <a:t>If we flip a coin twice, we have four possible outcomes- heads then heads, heads then tails, tails then heads, and tails then tails.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Terminology</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571500" indent="-571500"/>
            <a:r>
              <a:rPr lang="en-US" sz="2400" dirty="0" smtClean="0"/>
              <a:t>A </a:t>
            </a:r>
            <a:r>
              <a:rPr lang="en-US" sz="2400" b="1" dirty="0" err="1" smtClean="0"/>
              <a:t>Punnett</a:t>
            </a:r>
            <a:r>
              <a:rPr lang="en-US" sz="2400" b="1" dirty="0" smtClean="0"/>
              <a:t> square</a:t>
            </a:r>
            <a:r>
              <a:rPr lang="en-US" sz="2400" dirty="0" smtClean="0"/>
              <a:t> is a diagram used to show the potential genotypes resulting from a mating where the genotype of each of the parents is known. </a:t>
            </a:r>
          </a:p>
          <a:p>
            <a:pPr marL="971550" lvl="1" indent="-571500"/>
            <a:r>
              <a:rPr lang="en-US" sz="2000" dirty="0" smtClean="0"/>
              <a:t>For example, if a woman with brown eyes (genotype Bb) and a man with blue eye (genotype bb) mated, the </a:t>
            </a:r>
            <a:r>
              <a:rPr lang="en-US" sz="2000" dirty="0" err="1" smtClean="0"/>
              <a:t>Punnett</a:t>
            </a:r>
            <a:r>
              <a:rPr lang="en-US" sz="2000" dirty="0" smtClean="0"/>
              <a:t> square below shows the possible genotypes of their </a:t>
            </a:r>
            <a:r>
              <a:rPr lang="en-US" sz="2000" dirty="0" err="1" smtClean="0"/>
              <a:t>oﬀspring</a:t>
            </a:r>
            <a:r>
              <a:rPr lang="en-US" sz="2000" dirty="0" smtClean="0"/>
              <a:t>:</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There are many genetic diseases, like sickle-cell anemia and albinism, which are only expressed in the phenotype if an individual has two recessive alleles. In these cases, an individual is referred to as a “</a:t>
            </a:r>
            <a:r>
              <a:rPr lang="en-US" sz="2400" b="1" dirty="0" smtClean="0"/>
              <a:t>carrier</a:t>
            </a:r>
            <a:r>
              <a:rPr lang="en-US" sz="2400" dirty="0" smtClean="0"/>
              <a:t>” of the genetic disease if their genotype for the disease contains one dominant and one recessive allele. </a:t>
            </a:r>
          </a:p>
          <a:p>
            <a:pPr marL="971550" lvl="1" indent="-571500"/>
            <a:r>
              <a:rPr lang="en-US" sz="2000" dirty="0" smtClean="0"/>
              <a:t>For example, the hemoglobin gene has dominant allele S and recessive allele </a:t>
            </a:r>
            <a:r>
              <a:rPr lang="en-US" sz="2000" dirty="0" err="1" smtClean="0"/>
              <a:t>s</a:t>
            </a:r>
            <a:r>
              <a:rPr lang="en-US" sz="2000" dirty="0" smtClean="0"/>
              <a:t>. A person is a carrier for sickle-cell anemia if they have genotype Ss.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pic>
        <p:nvPicPr>
          <p:cNvPr id="6" name="Picture 5"/>
          <p:cNvPicPr>
            <a:picLocks noChangeAspect="1"/>
          </p:cNvPicPr>
          <p:nvPr/>
        </p:nvPicPr>
        <p:blipFill>
          <a:blip r:embed="rId2"/>
          <a:stretch>
            <a:fillRect/>
          </a:stretch>
        </p:blipFill>
        <p:spPr>
          <a:xfrm>
            <a:off x="3514949" y="2853885"/>
            <a:ext cx="1495044" cy="99669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10.7 </a:t>
            </a:r>
            <a:r>
              <a:rPr lang="en-US" sz="2800" dirty="0" smtClean="0"/>
              <a:t>(Albinism)</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The gene determining albinism can have dominant allele A or recessive allele a. A set of parents both have genotype </a:t>
            </a:r>
            <a:r>
              <a:rPr lang="en-US" sz="2400" dirty="0" err="1" smtClean="0"/>
              <a:t>Aa</a:t>
            </a:r>
            <a:r>
              <a:rPr lang="en-US" sz="2400" dirty="0" smtClean="0"/>
              <a:t>, so each is a carrier of the defective allele a. Find the probability that their child will be (a) an albino, (</a:t>
            </a:r>
            <a:r>
              <a:rPr lang="en-US" sz="2400" dirty="0" err="1" smtClean="0"/>
              <a:t>b</a:t>
            </a:r>
            <a:r>
              <a:rPr lang="en-US" sz="2400" dirty="0" smtClean="0"/>
              <a:t>) a carrier.</a:t>
            </a:r>
          </a:p>
          <a:p>
            <a:pPr marL="571500" indent="-571500"/>
            <a:r>
              <a:rPr lang="en-US" sz="2400" dirty="0" smtClean="0"/>
              <a:t>Solution: First draw a </a:t>
            </a:r>
            <a:r>
              <a:rPr lang="en-US" sz="2400" dirty="0" err="1" smtClean="0"/>
              <a:t>Punnett</a:t>
            </a:r>
            <a:r>
              <a:rPr lang="en-US" sz="2400" dirty="0" smtClean="0"/>
              <a:t> square:</a:t>
            </a:r>
          </a:p>
          <a:p>
            <a:pPr marL="571500" indent="-571500"/>
            <a:endParaRPr lang="en-US" sz="2400" dirty="0" smtClean="0"/>
          </a:p>
          <a:p>
            <a:pPr marL="571500" indent="-571500">
              <a:buNone/>
            </a:pPr>
            <a:endParaRPr lang="en-US" sz="2400" dirty="0" smtClean="0"/>
          </a:p>
          <a:p>
            <a:pPr marL="571500" indent="-571500"/>
            <a:endParaRPr lang="en-US" sz="2400" dirty="0" smtClean="0"/>
          </a:p>
          <a:p>
            <a:pPr marL="971550" lvl="1" indent="-571500"/>
            <a:r>
              <a:rPr lang="en-US" sz="2000" dirty="0" smtClean="0"/>
              <a:t>We assume that each of the four outcomes shown in the </a:t>
            </a:r>
            <a:r>
              <a:rPr lang="en-US" sz="2000" dirty="0" err="1" smtClean="0"/>
              <a:t>Punnett</a:t>
            </a:r>
            <a:r>
              <a:rPr lang="en-US" sz="2000" dirty="0" smtClean="0"/>
              <a:t> square is equally likely. Thus, P(AA) = ¼, P(</a:t>
            </a:r>
            <a:r>
              <a:rPr lang="en-US" sz="2000" dirty="0" err="1" smtClean="0"/>
              <a:t>Aa</a:t>
            </a:r>
            <a:r>
              <a:rPr lang="en-US" sz="2000" dirty="0" smtClean="0"/>
              <a:t>) = ¼, P(</a:t>
            </a:r>
            <a:r>
              <a:rPr lang="en-US" sz="2000" dirty="0" err="1" smtClean="0"/>
              <a:t>aA</a:t>
            </a:r>
            <a:r>
              <a:rPr lang="en-US" sz="2000" dirty="0" smtClean="0"/>
              <a:t>) = </a:t>
            </a:r>
            <a:r>
              <a:rPr lang="en-US" sz="2000" dirty="0" smtClean="0"/>
              <a:t>¼,</a:t>
            </a:r>
            <a:r>
              <a:rPr lang="en-US" sz="2000" dirty="0" smtClean="0"/>
              <a:t> </a:t>
            </a:r>
            <a:r>
              <a:rPr lang="en-US" sz="2000" dirty="0" smtClean="0"/>
              <a:t>and P(</a:t>
            </a:r>
            <a:r>
              <a:rPr lang="en-US" sz="2000" dirty="0" err="1" smtClean="0"/>
              <a:t>aa</a:t>
            </a:r>
            <a:r>
              <a:rPr lang="en-US" sz="2000" dirty="0" smtClean="0"/>
              <a:t>) </a:t>
            </a:r>
            <a:r>
              <a:rPr lang="en-US" sz="2000" smtClean="0"/>
              <a:t>= </a:t>
            </a:r>
            <a:r>
              <a:rPr lang="en-US" sz="2000" smtClean="0"/>
              <a:t>¼ </a:t>
            </a:r>
            <a:endParaRPr lang="en-US" sz="2000" dirty="0" smtClean="0"/>
          </a:p>
          <a:p>
            <a:pPr marL="971550" lvl="1" indent="-571500"/>
            <a:r>
              <a:rPr lang="en-US" sz="2000" dirty="0" smtClean="0"/>
              <a:t>The event that their child will be albino is E</a:t>
            </a:r>
            <a:r>
              <a:rPr lang="en-US" sz="2000" baseline="-25000" dirty="0" smtClean="0"/>
              <a:t>1</a:t>
            </a:r>
            <a:r>
              <a:rPr lang="en-US" sz="2000" dirty="0" smtClean="0"/>
              <a:t>={</a:t>
            </a:r>
            <a:r>
              <a:rPr lang="en-US" sz="2000" dirty="0" err="1" smtClean="0"/>
              <a:t>aa</a:t>
            </a:r>
            <a:r>
              <a:rPr lang="en-US" sz="2000" dirty="0" smtClean="0"/>
              <a:t>}. Thus, P(E</a:t>
            </a:r>
            <a:r>
              <a:rPr lang="en-US" sz="2000" baseline="-25000" dirty="0" smtClean="0"/>
              <a:t>1</a:t>
            </a:r>
            <a:r>
              <a:rPr lang="en-US" sz="2000" dirty="0" smtClean="0"/>
              <a:t>)= ¼ </a:t>
            </a:r>
          </a:p>
          <a:p>
            <a:pPr marL="971550" lvl="1" indent="-571500"/>
            <a:r>
              <a:rPr lang="en-US" sz="2000" dirty="0" smtClean="0"/>
              <a:t>The event that their child will be a carrier is E</a:t>
            </a:r>
            <a:r>
              <a:rPr lang="en-US" sz="2000" baseline="-25000" dirty="0" smtClean="0"/>
              <a:t>2</a:t>
            </a:r>
            <a:r>
              <a:rPr lang="en-US" sz="2000" dirty="0" smtClean="0"/>
              <a:t>={</a:t>
            </a:r>
            <a:r>
              <a:rPr lang="en-US" sz="2000" dirty="0" err="1" smtClean="0"/>
              <a:t>Aa,aA</a:t>
            </a:r>
            <a:r>
              <a:rPr lang="en-US" sz="2000" dirty="0" smtClean="0"/>
              <a:t>}. Thus,    P(E</a:t>
            </a:r>
            <a:r>
              <a:rPr lang="en-US" sz="2000" baseline="-25000" dirty="0" smtClean="0"/>
              <a:t>2</a:t>
            </a:r>
            <a:r>
              <a:rPr lang="en-US" sz="2000" dirty="0" smtClean="0"/>
              <a:t>)=  ½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pic>
        <p:nvPicPr>
          <p:cNvPr id="7" name="Picture 6"/>
          <p:cNvPicPr>
            <a:picLocks noChangeAspect="1"/>
          </p:cNvPicPr>
          <p:nvPr/>
        </p:nvPicPr>
        <p:blipFill>
          <a:blip r:embed="rId2"/>
          <a:stretch>
            <a:fillRect/>
          </a:stretch>
        </p:blipFill>
        <p:spPr>
          <a:xfrm>
            <a:off x="3322095" y="3143923"/>
            <a:ext cx="1705160" cy="100685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Blood Types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 next example has to do with the genetics of blood types. Common blood type in humans is determined by three alleles: A, B, and O. </a:t>
            </a:r>
          </a:p>
          <a:p>
            <a:pPr marL="971550" lvl="1" indent="-571500"/>
            <a:r>
              <a:rPr lang="en-US" sz="2000" dirty="0" smtClean="0"/>
              <a:t>The O allele is recessive. </a:t>
            </a:r>
          </a:p>
          <a:p>
            <a:pPr marL="971550" lvl="1" indent="-571500"/>
            <a:r>
              <a:rPr lang="en-US" sz="2000" dirty="0" smtClean="0"/>
              <a:t>If alleles A and B are paired, neither dominates the other, and an additional blood type (type AB) is formed. </a:t>
            </a:r>
          </a:p>
          <a:p>
            <a:pPr marL="971550" lvl="1" indent="-571500"/>
            <a:r>
              <a:rPr lang="en-US" sz="2000" dirty="0" smtClean="0"/>
              <a:t>Possible genotypes are AA, BB, OO, AB, AO, and, BO. Alleles A and B each result in the production of their own antigens, while allele O is inactive. </a:t>
            </a:r>
          </a:p>
          <a:p>
            <a:pPr marL="971550" lvl="1" indent="-571500"/>
            <a:r>
              <a:rPr lang="en-US" sz="2000" dirty="0" smtClean="0"/>
              <a:t>The phenotypes are determined by the antigens produced: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pic>
        <p:nvPicPr>
          <p:cNvPr id="6" name="Picture 5"/>
          <p:cNvPicPr>
            <a:picLocks noChangeAspect="1"/>
          </p:cNvPicPr>
          <p:nvPr/>
        </p:nvPicPr>
        <p:blipFill>
          <a:blip r:embed="rId2"/>
          <a:stretch>
            <a:fillRect/>
          </a:stretch>
        </p:blipFill>
        <p:spPr>
          <a:xfrm>
            <a:off x="3683000" y="4777858"/>
            <a:ext cx="1778000" cy="1397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10.8 </a:t>
            </a:r>
            <a:r>
              <a:rPr lang="en-US" sz="2800" dirty="0" smtClean="0"/>
              <a:t>(Blood Type)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husband and wife have blood types AO and AB, respectively. What is the probability that their child will have blood (a) type A, (b) type B, (c) type AB, and (d) </a:t>
            </a:r>
            <a:r>
              <a:rPr lang="en-US" sz="2400" dirty="0" smtClean="0"/>
              <a:t>O</a:t>
            </a:r>
            <a:r>
              <a:rPr lang="en-US" sz="2400" dirty="0" smtClean="0"/>
              <a:t>?</a:t>
            </a:r>
          </a:p>
          <a:p>
            <a:pPr marL="971550" lvl="1" indent="-571500"/>
            <a:r>
              <a:rPr lang="en-US" sz="2000" dirty="0" smtClean="0"/>
              <a:t>Solution: First, let us make a </a:t>
            </a:r>
            <a:r>
              <a:rPr lang="en-US" sz="2000" dirty="0" err="1" smtClean="0"/>
              <a:t>Punnett</a:t>
            </a:r>
            <a:r>
              <a:rPr lang="en-US" sz="2000" dirty="0" smtClean="0"/>
              <a:t> square of the possible </a:t>
            </a:r>
            <a:r>
              <a:rPr lang="en-US" sz="2000" dirty="0" err="1" smtClean="0"/>
              <a:t>oﬀspring</a:t>
            </a:r>
            <a:r>
              <a:rPr lang="en-US" sz="2000" dirty="0" smtClean="0"/>
              <a:t> genotypes produced by this husband and wife:</a:t>
            </a:r>
          </a:p>
          <a:p>
            <a:pPr marL="971550" lvl="1" indent="-571500"/>
            <a:endParaRPr lang="en-US" sz="2000" dirty="0" smtClean="0"/>
          </a:p>
          <a:p>
            <a:pPr marL="971550" lvl="1" indent="-571500"/>
            <a:endParaRPr lang="en-US" sz="2000" dirty="0" smtClean="0"/>
          </a:p>
          <a:p>
            <a:pPr marL="971550" lvl="1" indent="-571500"/>
            <a:endParaRPr lang="en-US" sz="2000" dirty="0" smtClean="0"/>
          </a:p>
          <a:p>
            <a:pPr marL="971550" lvl="1" indent="-571500">
              <a:buFont typeface="+mj-lt"/>
              <a:buAutoNum type="alphaLcParenR"/>
            </a:pPr>
            <a:r>
              <a:rPr lang="en-US" sz="2000" dirty="0" smtClean="0"/>
              <a:t>The phenotype of type A blood corresponds to genotypes AA and AO. E</a:t>
            </a:r>
            <a:r>
              <a:rPr lang="en-US" sz="2000" baseline="-25000" dirty="0" smtClean="0"/>
              <a:t>1</a:t>
            </a:r>
            <a:r>
              <a:rPr lang="en-US" sz="2000" dirty="0" smtClean="0"/>
              <a:t> = {AA, AO} thus P(E</a:t>
            </a:r>
            <a:r>
              <a:rPr lang="en-US" sz="2000" baseline="-25000" dirty="0" smtClean="0"/>
              <a:t>1</a:t>
            </a:r>
            <a:r>
              <a:rPr lang="en-US" sz="2000" dirty="0" smtClean="0"/>
              <a:t>) = ½  </a:t>
            </a:r>
          </a:p>
          <a:p>
            <a:pPr marL="971550" lvl="1" indent="-571500">
              <a:buFont typeface="+mj-lt"/>
              <a:buAutoNum type="alphaLcParenR"/>
            </a:pPr>
            <a:r>
              <a:rPr lang="en-US" sz="2000" dirty="0" smtClean="0"/>
              <a:t>E</a:t>
            </a:r>
            <a:r>
              <a:rPr lang="en-US" sz="2000" baseline="-25000" dirty="0" smtClean="0"/>
              <a:t>2</a:t>
            </a:r>
            <a:r>
              <a:rPr lang="en-US" sz="2000" dirty="0" smtClean="0"/>
              <a:t> = {BB, BO} thus P(E</a:t>
            </a:r>
            <a:r>
              <a:rPr lang="en-US" sz="2000" baseline="-25000" dirty="0" smtClean="0"/>
              <a:t>2</a:t>
            </a:r>
            <a:r>
              <a:rPr lang="en-US" sz="2000" dirty="0" smtClean="0"/>
              <a:t>) = P(BB) + P(BO) = 0 + ¼ = ¼ </a:t>
            </a:r>
          </a:p>
          <a:p>
            <a:pPr marL="971550" lvl="1" indent="-571500">
              <a:buFont typeface="+mj-lt"/>
              <a:buAutoNum type="alphaLcParenR"/>
            </a:pPr>
            <a:r>
              <a:rPr lang="en-US" sz="2000" dirty="0" smtClean="0"/>
              <a:t>E</a:t>
            </a:r>
            <a:r>
              <a:rPr lang="en-US" sz="2000" baseline="-25000" dirty="0" smtClean="0"/>
              <a:t>3</a:t>
            </a:r>
            <a:r>
              <a:rPr lang="en-US" sz="2000" dirty="0" smtClean="0"/>
              <a:t> = {AB} and P(E</a:t>
            </a:r>
            <a:r>
              <a:rPr lang="en-US" sz="2000" baseline="-25000" dirty="0" smtClean="0"/>
              <a:t>3</a:t>
            </a:r>
            <a:r>
              <a:rPr lang="en-US" sz="2000" dirty="0" smtClean="0"/>
              <a:t>) = P(AB) = ¼ </a:t>
            </a:r>
          </a:p>
          <a:p>
            <a:pPr marL="971550" lvl="1" indent="-571500">
              <a:buFont typeface="+mj-lt"/>
              <a:buAutoNum type="alphaLcParenR"/>
            </a:pPr>
            <a:r>
              <a:rPr lang="en-US" sz="2000" dirty="0" smtClean="0"/>
              <a:t>E</a:t>
            </a:r>
            <a:r>
              <a:rPr lang="en-US" sz="2000" baseline="-25000" dirty="0" smtClean="0"/>
              <a:t>4</a:t>
            </a:r>
            <a:r>
              <a:rPr lang="en-US" sz="2000" dirty="0" smtClean="0"/>
              <a:t> = {OO} and P(E</a:t>
            </a:r>
            <a:r>
              <a:rPr lang="en-US" sz="2000" baseline="-25000" dirty="0" smtClean="0"/>
              <a:t>4</a:t>
            </a:r>
            <a:r>
              <a:rPr lang="en-US" sz="2000" dirty="0" smtClean="0"/>
              <a:t>) = P(OO) = 0</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(10.2</a:t>
            </a:r>
            <a:r>
              <a:rPr lang="en-US" dirty="0" smtClean="0">
                <a:solidFill>
                  <a:prstClr val="white"/>
                </a:solidFill>
              </a:rPr>
              <a:t>) Probability of an Event: </a:t>
            </a:r>
            <a:r>
              <a:rPr lang="en-US" dirty="0" smtClean="0"/>
              <a:t>Examples from Genetics</a:t>
            </a:r>
            <a:endParaRPr lang="en-US" dirty="0">
              <a:solidFill>
                <a:prstClr val="white"/>
              </a:solidFill>
            </a:endParaRPr>
          </a:p>
        </p:txBody>
      </p:sp>
      <p:pic>
        <p:nvPicPr>
          <p:cNvPr id="7" name="Picture 6"/>
          <p:cNvPicPr>
            <a:picLocks noChangeAspect="1"/>
          </p:cNvPicPr>
          <p:nvPr/>
        </p:nvPicPr>
        <p:blipFill>
          <a:blip r:embed="rId2"/>
          <a:stretch>
            <a:fillRect/>
          </a:stretch>
        </p:blipFill>
        <p:spPr>
          <a:xfrm>
            <a:off x="3283725" y="3092090"/>
            <a:ext cx="1760089" cy="985008"/>
          </a:xfrm>
          <a:prstGeom prst="rect">
            <a:avLst/>
          </a:prstGeom>
        </p:spPr>
      </p:pic>
      <p:sp>
        <p:nvSpPr>
          <p:cNvPr id="10" name="Frame 9"/>
          <p:cNvSpPr/>
          <p:nvPr/>
        </p:nvSpPr>
        <p:spPr>
          <a:xfrm>
            <a:off x="4094956" y="4872192"/>
            <a:ext cx="1467365" cy="326258"/>
          </a:xfrm>
          <a:prstGeom prst="frame">
            <a:avLst>
              <a:gd name="adj1" fmla="val 0"/>
            </a:avLst>
          </a:prstGeom>
          <a:ln w="31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406813" y="5364594"/>
            <a:ext cx="2864887" cy="923330"/>
          </a:xfrm>
          <a:prstGeom prst="rect">
            <a:avLst/>
          </a:prstGeom>
          <a:noFill/>
          <a:ln>
            <a:solidFill>
              <a:srgbClr val="FF0000"/>
            </a:solidFill>
          </a:ln>
        </p:spPr>
        <p:txBody>
          <a:bodyPr wrap="none" rtlCol="0">
            <a:spAutoFit/>
          </a:bodyPr>
          <a:lstStyle/>
          <a:p>
            <a:r>
              <a:rPr lang="en-US" dirty="0" smtClean="0">
                <a:solidFill>
                  <a:schemeClr val="bg2"/>
                </a:solidFill>
              </a:rPr>
              <a:t>We can add the probabilities</a:t>
            </a:r>
          </a:p>
          <a:p>
            <a:r>
              <a:rPr lang="en-US" dirty="0" smtClean="0">
                <a:solidFill>
                  <a:schemeClr val="bg2"/>
                </a:solidFill>
              </a:rPr>
              <a:t>of elementary events; see</a:t>
            </a:r>
          </a:p>
          <a:p>
            <a:r>
              <a:rPr lang="en-US" dirty="0" smtClean="0">
                <a:solidFill>
                  <a:schemeClr val="bg2"/>
                </a:solidFill>
              </a:rPr>
              <a:t>example </a:t>
            </a:r>
            <a:r>
              <a:rPr lang="en-US" dirty="0" smtClean="0">
                <a:solidFill>
                  <a:schemeClr val="bg2"/>
                </a:solidFill>
              </a:rPr>
              <a:t>10.7 </a:t>
            </a:r>
            <a:r>
              <a:rPr lang="en-US" dirty="0" smtClean="0">
                <a:solidFill>
                  <a:schemeClr val="bg2"/>
                </a:solidFill>
              </a:rPr>
              <a:t>(b)</a:t>
            </a:r>
            <a:endParaRPr lang="en-US" dirty="0">
              <a:solidFill>
                <a:schemeClr val="bg2"/>
              </a:solidFill>
            </a:endParaRPr>
          </a:p>
        </p:txBody>
      </p:sp>
      <p:cxnSp>
        <p:nvCxnSpPr>
          <p:cNvPr id="13" name="Elbow Connector 12"/>
          <p:cNvCxnSpPr>
            <a:endCxn id="10" idx="2"/>
          </p:cNvCxnSpPr>
          <p:nvPr/>
        </p:nvCxnSpPr>
        <p:spPr>
          <a:xfrm rot="10800000">
            <a:off x="4828639" y="5198450"/>
            <a:ext cx="578174" cy="43826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Permutations- Order Important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71500" indent="-571500"/>
            <a:r>
              <a:rPr lang="en-US" sz="2400" dirty="0" smtClean="0"/>
              <a:t>As we have seen, </a:t>
            </a:r>
            <a:r>
              <a:rPr lang="en-US" sz="2400" i="1" dirty="0" smtClean="0"/>
              <a:t>counting </a:t>
            </a:r>
            <a:r>
              <a:rPr lang="en-US" sz="2400" dirty="0" smtClean="0"/>
              <a:t>is an important component to solving the problems presented thus far</a:t>
            </a:r>
          </a:p>
          <a:p>
            <a:pPr marL="971550" lvl="1" indent="-571500"/>
            <a:r>
              <a:rPr lang="en-US" sz="2000" dirty="0" smtClean="0"/>
              <a:t>The multiplication principle is one tool that helps us count</a:t>
            </a:r>
          </a:p>
          <a:p>
            <a:pPr marL="571500" indent="-571500"/>
            <a:r>
              <a:rPr lang="en-US" sz="2400" dirty="0" smtClean="0"/>
              <a:t>In the sample spaces considered so far, the </a:t>
            </a:r>
            <a:r>
              <a:rPr lang="en-US" sz="2400" i="1" dirty="0" smtClean="0"/>
              <a:t>order </a:t>
            </a:r>
            <a:r>
              <a:rPr lang="en-US" sz="2400" dirty="0" smtClean="0"/>
              <a:t>of actions constituting an experiment is important: </a:t>
            </a:r>
          </a:p>
          <a:p>
            <a:pPr marL="971550" lvl="1" indent="-571500"/>
            <a:r>
              <a:rPr lang="en-US" sz="2000" dirty="0" smtClean="0"/>
              <a:t>HT is </a:t>
            </a:r>
            <a:r>
              <a:rPr lang="en-US" sz="2000" b="1" dirty="0" smtClean="0"/>
              <a:t>not </a:t>
            </a:r>
            <a:r>
              <a:rPr lang="en-US" sz="2000" dirty="0" smtClean="0"/>
              <a:t>the same as TH in the coin flipping example</a:t>
            </a:r>
          </a:p>
          <a:p>
            <a:pPr marL="971550" lvl="1" indent="-571500"/>
            <a:r>
              <a:rPr lang="en-US" sz="2000" dirty="0" smtClean="0"/>
              <a:t>That is, HT &amp; TH are two different permutations</a:t>
            </a:r>
          </a:p>
          <a:p>
            <a:pPr marL="971550" lvl="1" indent="-571500"/>
            <a:r>
              <a:rPr lang="en-US" sz="2000" dirty="0" smtClean="0"/>
              <a:t>A </a:t>
            </a:r>
            <a:r>
              <a:rPr lang="en-US" sz="2000" b="1" dirty="0" smtClean="0"/>
              <a:t>permutation </a:t>
            </a:r>
            <a:r>
              <a:rPr lang="en-US" sz="2000" dirty="0" smtClean="0"/>
              <a:t>is an ordered </a:t>
            </a:r>
            <a:r>
              <a:rPr lang="en-US" sz="2000" dirty="0" err="1" smtClean="0"/>
              <a:t>tuple</a:t>
            </a:r>
            <a:endParaRPr lang="en-US" sz="2000" dirty="0" smtClean="0"/>
          </a:p>
          <a:p>
            <a:pPr marL="571500" indent="-571500"/>
            <a:r>
              <a:rPr lang="en-US" sz="2400" dirty="0" smtClean="0"/>
              <a:t>However, the outcome of the first action does not change the possible outcome of subsequent actions: </a:t>
            </a:r>
          </a:p>
          <a:p>
            <a:pPr marL="971550" lvl="1" indent="-571500"/>
            <a:r>
              <a:rPr lang="en-US" sz="2000" dirty="0" smtClean="0"/>
              <a:t>If the first coin flipped is H, there are still the same two options for the second coin, H or T</a:t>
            </a:r>
          </a:p>
          <a:p>
            <a:pPr marL="971550" lvl="1" indent="-571500"/>
            <a:r>
              <a:rPr lang="en-US" sz="2000" dirty="0" smtClean="0"/>
              <a:t>That is, whatever the outcome, we </a:t>
            </a:r>
            <a:r>
              <a:rPr lang="en-US" sz="2000" i="1" dirty="0" smtClean="0"/>
              <a:t>replace </a:t>
            </a:r>
            <a:r>
              <a:rPr lang="en-US" sz="2000" dirty="0" smtClean="0"/>
              <a:t>that possible outcome before the next action</a:t>
            </a:r>
          </a:p>
          <a:p>
            <a:pPr marL="971550" lvl="1" indent="-571500"/>
            <a:r>
              <a:rPr lang="en-US" sz="2000" dirty="0" smtClean="0"/>
              <a:t>The multiplication principle </a:t>
            </a:r>
            <a:r>
              <a:rPr lang="en-US" sz="2000" i="1" dirty="0" smtClean="0"/>
              <a:t>in this case</a:t>
            </a:r>
            <a:r>
              <a:rPr lang="en-US" sz="2000" dirty="0" smtClean="0"/>
              <a:t> counts the number of permutations </a:t>
            </a:r>
            <a:r>
              <a:rPr lang="en-US" sz="2000" b="1" dirty="0" smtClean="0"/>
              <a:t>with replacement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Permutations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It is not always that case that the outcome of the first action does not effect the outcome of subsequent actions:</a:t>
            </a:r>
          </a:p>
          <a:p>
            <a:pPr marL="971550" lvl="1" indent="-571500"/>
            <a:r>
              <a:rPr lang="en-US" sz="2000" dirty="0" smtClean="0"/>
              <a:t>Suppose </a:t>
            </a:r>
            <a:r>
              <a:rPr lang="en-US" sz="2000" dirty="0" err="1" smtClean="0"/>
              <a:t>ﬁve</a:t>
            </a:r>
            <a:r>
              <a:rPr lang="en-US" sz="2000" dirty="0" smtClean="0"/>
              <a:t> cards are dealt from a standard deck of 52 cards, and the order in which they were dealt is noted</a:t>
            </a:r>
          </a:p>
          <a:p>
            <a:pPr marL="971550" lvl="1" indent="-571500"/>
            <a:r>
              <a:rPr lang="en-US" sz="2000" dirty="0" smtClean="0"/>
              <a:t>The </a:t>
            </a:r>
            <a:r>
              <a:rPr lang="en-US" sz="2000" dirty="0" err="1" smtClean="0"/>
              <a:t>ﬁrst</a:t>
            </a:r>
            <a:r>
              <a:rPr lang="en-US" sz="2000" dirty="0" smtClean="0"/>
              <a:t> card dealt could be any one of the 52 cards in the deck</a:t>
            </a:r>
          </a:p>
          <a:p>
            <a:pPr marL="971550" lvl="1" indent="-571500"/>
            <a:r>
              <a:rPr lang="en-US" sz="2000" dirty="0" smtClean="0"/>
              <a:t>The second card, however, there is already one card missing from the deck, so there are only 51 possible cards that could be dealt second</a:t>
            </a:r>
          </a:p>
          <a:p>
            <a:pPr marL="971550" lvl="1" indent="-571500"/>
            <a:r>
              <a:rPr lang="en-US" sz="2000" dirty="0" smtClean="0"/>
              <a:t>For the third card, there are now 2 cards missing from the deck, so there are only 50 possible cards that could be dealt third; etc. </a:t>
            </a:r>
          </a:p>
          <a:p>
            <a:pPr marL="971550" lvl="1" indent="-571500"/>
            <a:r>
              <a:rPr lang="en-US" sz="2000" dirty="0" smtClean="0"/>
              <a:t>By the Multiplication Principle, this deal can be made 52×51×50×49×48=311,875,200 ways!</a:t>
            </a:r>
          </a:p>
          <a:p>
            <a:pPr marL="971550" lvl="1" indent="-571500"/>
            <a:r>
              <a:rPr lang="en-US" sz="2000" dirty="0" smtClean="0"/>
              <a:t>The multiplication principle </a:t>
            </a:r>
            <a:r>
              <a:rPr lang="en-US" sz="2000" i="1" dirty="0" smtClean="0"/>
              <a:t>in this case</a:t>
            </a:r>
            <a:r>
              <a:rPr lang="en-US" sz="2000" dirty="0" smtClean="0"/>
              <a:t> counts the number of permutations </a:t>
            </a:r>
            <a:r>
              <a:rPr lang="en-US" sz="2000" b="1" dirty="0" smtClean="0"/>
              <a:t>without replacement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Permutations: Factorial Notation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It is useful to introduce factorials to help count. Recall:</a:t>
            </a:r>
          </a:p>
          <a:p>
            <a:pPr marL="571500" indent="-571500">
              <a:buNone/>
            </a:pPr>
            <a:r>
              <a:rPr lang="en-US" sz="2400" dirty="0" smtClean="0"/>
              <a:t> </a:t>
            </a:r>
          </a:p>
          <a:p>
            <a:pPr marL="571500" indent="-571500">
              <a:buNone/>
            </a:pPr>
            <a:r>
              <a:rPr lang="en-US" sz="2400" dirty="0" smtClean="0"/>
              <a:t>	</a:t>
            </a:r>
          </a:p>
          <a:p>
            <a:pPr marL="571500" indent="-571500"/>
            <a:r>
              <a:rPr lang="en-US" sz="2400" dirty="0" smtClean="0"/>
              <a:t>For example, 5! = 5×4×3×2×1 = 120</a:t>
            </a:r>
          </a:p>
          <a:p>
            <a:pPr marL="571500" indent="-571500"/>
            <a:r>
              <a:rPr lang="en-US" sz="2400" dirty="0" smtClean="0"/>
              <a:t>Thus, the previous problem could be written:</a:t>
            </a:r>
          </a:p>
          <a:p>
            <a:pPr marL="571500" indent="-571500"/>
            <a:endParaRPr lang="en-US" sz="2400" dirty="0" smtClean="0"/>
          </a:p>
          <a:p>
            <a:pPr marL="571500" indent="-571500">
              <a:buNone/>
            </a:pPr>
            <a:endParaRPr lang="en-US" sz="2400" dirty="0" smtClean="0"/>
          </a:p>
          <a:p>
            <a:pPr marL="571500" indent="-571500"/>
            <a:r>
              <a:rPr lang="en-US" sz="2400" dirty="0" smtClean="0"/>
              <a:t>In general, the number of permutations length </a:t>
            </a:r>
            <a:r>
              <a:rPr lang="en-US" sz="2400" dirty="0" err="1" smtClean="0"/>
              <a:t>k</a:t>
            </a:r>
            <a:r>
              <a:rPr lang="en-US" sz="2400" dirty="0" smtClean="0"/>
              <a:t> selected from </a:t>
            </a:r>
            <a:r>
              <a:rPr lang="en-US" sz="2400" dirty="0" err="1" smtClean="0"/>
              <a:t>n</a:t>
            </a:r>
            <a:r>
              <a:rPr lang="en-US" sz="2400" dirty="0" smtClean="0"/>
              <a:t> objects is given by: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6" name="Object 5"/>
          <p:cNvGraphicFramePr>
            <a:graphicFrameLocks noChangeAspect="1"/>
          </p:cNvGraphicFramePr>
          <p:nvPr/>
        </p:nvGraphicFramePr>
        <p:xfrm>
          <a:off x="2031339" y="3494188"/>
          <a:ext cx="3902508" cy="766566"/>
        </p:xfrm>
        <a:graphic>
          <a:graphicData uri="http://schemas.openxmlformats.org/presentationml/2006/ole">
            <mc:AlternateContent xmlns:mc="http://schemas.openxmlformats.org/markup-compatibility/2006">
              <mc:Choice xmlns:v="urn:schemas-microsoft-com:vml" Requires="v">
                <p:oleObj spid="_x0000_s49167" name="Equation" r:id="rId3" imgW="2133600" imgH="419100" progId="Equation.3">
                  <p:embed/>
                </p:oleObj>
              </mc:Choice>
              <mc:Fallback>
                <p:oleObj name="Equation" r:id="rId3" imgW="21336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339" y="3494188"/>
                        <a:ext cx="3902508" cy="766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2147972" y="1932882"/>
          <a:ext cx="3208154" cy="392237"/>
        </p:xfrm>
        <a:graphic>
          <a:graphicData uri="http://schemas.openxmlformats.org/presentationml/2006/ole">
            <mc:AlternateContent xmlns:mc="http://schemas.openxmlformats.org/markup-compatibility/2006">
              <mc:Choice xmlns:v="urn:schemas-microsoft-com:vml" Requires="v">
                <p:oleObj spid="_x0000_s49168" name="Equation" r:id="rId5" imgW="1663700" imgH="203200" progId="Equation.3">
                  <p:embed/>
                </p:oleObj>
              </mc:Choice>
              <mc:Fallback>
                <p:oleObj name="Equation" r:id="rId5" imgW="16637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72" y="1932882"/>
                        <a:ext cx="3208154" cy="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3145648" y="5230297"/>
          <a:ext cx="1927225" cy="766762"/>
        </p:xfrm>
        <a:graphic>
          <a:graphicData uri="http://schemas.openxmlformats.org/presentationml/2006/ole">
            <mc:AlternateContent xmlns:mc="http://schemas.openxmlformats.org/markup-compatibility/2006">
              <mc:Choice xmlns:v="urn:schemas-microsoft-com:vml" Requires="v">
                <p:oleObj spid="_x0000_s49169" name="Equation" r:id="rId7" imgW="1054100" imgH="419100" progId="Equation.3">
                  <p:embed/>
                </p:oleObj>
              </mc:Choice>
              <mc:Fallback>
                <p:oleObj name="Equation" r:id="rId7" imgW="1054100" imgH="419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5648" y="5230297"/>
                        <a:ext cx="1927225"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10.9 </a:t>
            </a:r>
            <a:r>
              <a:rPr lang="en-US" sz="2600" dirty="0" smtClean="0"/>
              <a:t>(Genome)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Gene orders refer to the permutation of genome arrangement. Vesicular </a:t>
            </a:r>
            <a:r>
              <a:rPr lang="en-US" sz="2400" dirty="0" err="1" smtClean="0"/>
              <a:t>stomatitis</a:t>
            </a:r>
            <a:r>
              <a:rPr lang="en-US" sz="2400" dirty="0" smtClean="0"/>
              <a:t> virus (VSV) is a prototype RNA virus that encodes five genes (N-P-M-G-L). These five genes can occur in any gene order. How many different gene orders (i.e. permutations) are there? </a:t>
            </a:r>
          </a:p>
          <a:p>
            <a:pPr marL="571500" indent="-571500"/>
            <a:r>
              <a:rPr lang="en-US" sz="2400" dirty="0" smtClean="0"/>
              <a:t>Solution: There are a total of </a:t>
            </a:r>
            <a:r>
              <a:rPr lang="en-US" sz="2400" dirty="0" err="1" smtClean="0"/>
              <a:t>n</a:t>
            </a:r>
            <a:r>
              <a:rPr lang="en-US" sz="2400" dirty="0" smtClean="0"/>
              <a:t> = 5 genes to choose from. We must place these genes in </a:t>
            </a:r>
            <a:r>
              <a:rPr lang="en-US" sz="2400" dirty="0" err="1" smtClean="0"/>
              <a:t>k</a:t>
            </a:r>
            <a:r>
              <a:rPr lang="en-US" sz="2400" dirty="0" smtClean="0"/>
              <a:t> = 5 slots where the order matters. Thus, there are</a:t>
            </a:r>
          </a:p>
          <a:p>
            <a:pPr marL="571500" indent="-571500"/>
            <a:endParaRPr lang="en-US" sz="2400" dirty="0" smtClean="0"/>
          </a:p>
          <a:p>
            <a:pPr marL="571500" indent="-571500"/>
            <a:endParaRPr lang="en-US" sz="2400" dirty="0" smtClean="0"/>
          </a:p>
          <a:p>
            <a:pPr marL="571500" indent="-571500">
              <a:buNone/>
            </a:pPr>
            <a:r>
              <a:rPr lang="en-US" sz="2400" dirty="0" smtClean="0"/>
              <a:t>	possible gene orders.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6" name="Object 5"/>
          <p:cNvGraphicFramePr>
            <a:graphicFrameLocks noChangeAspect="1"/>
          </p:cNvGraphicFramePr>
          <p:nvPr/>
        </p:nvGraphicFramePr>
        <p:xfrm>
          <a:off x="2884338" y="4401258"/>
          <a:ext cx="2879752" cy="748278"/>
        </p:xfrm>
        <a:graphic>
          <a:graphicData uri="http://schemas.openxmlformats.org/presentationml/2006/ole">
            <mc:AlternateContent xmlns:mc="http://schemas.openxmlformats.org/markup-compatibility/2006">
              <mc:Choice xmlns:v="urn:schemas-microsoft-com:vml" Requires="v">
                <p:oleObj spid="_x0000_s46087" name="Equation" r:id="rId3" imgW="1612900" imgH="419100" progId="Equation.3">
                  <p:embed/>
                </p:oleObj>
              </mc:Choice>
              <mc:Fallback>
                <p:oleObj name="Equation" r:id="rId3" imgW="16129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338" y="4401258"/>
                        <a:ext cx="2879752" cy="748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rot="5400000" flipH="1" flipV="1">
            <a:off x="4075080" y="5376753"/>
            <a:ext cx="45284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3553" y="5649670"/>
            <a:ext cx="1287544" cy="369332"/>
          </a:xfrm>
          <a:prstGeom prst="rect">
            <a:avLst/>
          </a:prstGeom>
          <a:noFill/>
          <a:ln>
            <a:solidFill>
              <a:srgbClr val="FF0000"/>
            </a:solidFill>
          </a:ln>
        </p:spPr>
        <p:txBody>
          <a:bodyPr wrap="none" rtlCol="0">
            <a:spAutoFit/>
          </a:bodyPr>
          <a:lstStyle/>
          <a:p>
            <a:r>
              <a:rPr lang="en-US" dirty="0" smtClean="0">
                <a:solidFill>
                  <a:schemeClr val="bg2"/>
                </a:solidFill>
              </a:rPr>
              <a:t>Note: 0! = 1</a:t>
            </a:r>
            <a:endParaRPr lang="en-US" dirty="0">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Combinations: Order not Important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Sometimes the </a:t>
            </a:r>
            <a:r>
              <a:rPr lang="en-US" sz="2400" i="1" dirty="0" smtClean="0"/>
              <a:t>order </a:t>
            </a:r>
            <a:r>
              <a:rPr lang="en-US" sz="2400" dirty="0" smtClean="0"/>
              <a:t>of actions constituting an experiment is not important: </a:t>
            </a:r>
          </a:p>
          <a:p>
            <a:pPr marL="971550" lvl="1" indent="-571500"/>
            <a:r>
              <a:rPr lang="en-US" sz="2000" dirty="0" smtClean="0"/>
              <a:t>In a typical card game, the hand with, say, 3D, AS, 8C is the same as the hand with AS, 3D, 8C</a:t>
            </a:r>
          </a:p>
          <a:p>
            <a:pPr marL="971550" lvl="1" indent="-571500"/>
            <a:r>
              <a:rPr lang="en-US" sz="2000" dirty="0" smtClean="0"/>
              <a:t>That is, the two hands are the </a:t>
            </a:r>
            <a:r>
              <a:rPr lang="en-US" sz="2000" i="1" dirty="0" smtClean="0"/>
              <a:t>same </a:t>
            </a:r>
            <a:r>
              <a:rPr lang="en-US" sz="2000" dirty="0" smtClean="0"/>
              <a:t>combination</a:t>
            </a:r>
          </a:p>
          <a:p>
            <a:pPr marL="971550" lvl="1" indent="-571500"/>
            <a:r>
              <a:rPr lang="en-US" sz="2000" dirty="0" smtClean="0"/>
              <a:t>A </a:t>
            </a:r>
            <a:r>
              <a:rPr lang="en-US" sz="2000" b="1" dirty="0" smtClean="0"/>
              <a:t>combination </a:t>
            </a:r>
            <a:r>
              <a:rPr lang="en-US" sz="2000" dirty="0" smtClean="0"/>
              <a:t>is a </a:t>
            </a:r>
            <a:r>
              <a:rPr lang="en-US" sz="2000" dirty="0" err="1" smtClean="0"/>
              <a:t>tuple</a:t>
            </a:r>
            <a:r>
              <a:rPr lang="en-US" sz="2000" dirty="0" smtClean="0"/>
              <a:t> (not ordered)</a:t>
            </a:r>
          </a:p>
          <a:p>
            <a:pPr marL="571500" indent="-571500"/>
            <a:r>
              <a:rPr lang="en-US" sz="2400" dirty="0" smtClean="0"/>
              <a:t>In general, the number of combinations length </a:t>
            </a:r>
            <a:r>
              <a:rPr lang="en-US" sz="2400" dirty="0" err="1" smtClean="0"/>
              <a:t>k</a:t>
            </a:r>
            <a:r>
              <a:rPr lang="en-US" sz="2400" dirty="0" smtClean="0"/>
              <a:t> selected from </a:t>
            </a:r>
            <a:r>
              <a:rPr lang="en-US" sz="2400" dirty="0" err="1" smtClean="0"/>
              <a:t>n</a:t>
            </a:r>
            <a:r>
              <a:rPr lang="en-US" sz="2400" dirty="0" smtClean="0"/>
              <a:t> objects is given by: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47106" name="Object 2"/>
          <p:cNvGraphicFramePr>
            <a:graphicFrameLocks noChangeAspect="1"/>
          </p:cNvGraphicFramePr>
          <p:nvPr/>
        </p:nvGraphicFramePr>
        <p:xfrm>
          <a:off x="2899098" y="4601229"/>
          <a:ext cx="2518996" cy="903919"/>
        </p:xfrm>
        <a:graphic>
          <a:graphicData uri="http://schemas.openxmlformats.org/presentationml/2006/ole">
            <mc:AlternateContent xmlns:mc="http://schemas.openxmlformats.org/markup-compatibility/2006">
              <mc:Choice xmlns:v="urn:schemas-microsoft-com:vml" Requires="v">
                <p:oleObj spid="_x0000_s47111" name="Equation" r:id="rId3" imgW="1168400" imgH="419100" progId="Equation.3">
                  <p:embed/>
                </p:oleObj>
              </mc:Choice>
              <mc:Fallback>
                <p:oleObj name="Equation" r:id="rId3" imgW="1168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098" y="4601229"/>
                        <a:ext cx="2518996" cy="9039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Combinations: Order not Important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To see where this formula comes from, recall that the number of 5-card hands </a:t>
            </a:r>
            <a:r>
              <a:rPr lang="en-US" sz="2400" i="1" dirty="0" smtClean="0"/>
              <a:t>if we note the order</a:t>
            </a:r>
            <a:r>
              <a:rPr lang="en-US" sz="2400" dirty="0" smtClean="0"/>
              <a:t> is given by:</a:t>
            </a:r>
          </a:p>
          <a:p>
            <a:pPr marL="571500" indent="-571500"/>
            <a:endParaRPr lang="en-US" sz="2400" dirty="0" smtClean="0"/>
          </a:p>
          <a:p>
            <a:pPr marL="571500" indent="-571500">
              <a:buNone/>
            </a:pPr>
            <a:endParaRPr lang="en-US" sz="2400" dirty="0" smtClean="0"/>
          </a:p>
          <a:p>
            <a:pPr marL="571500" indent="-571500">
              <a:buNone/>
            </a:pPr>
            <a:endParaRPr lang="en-US" sz="2400" dirty="0" smtClean="0"/>
          </a:p>
          <a:p>
            <a:pPr marL="571500" indent="-571500"/>
            <a:r>
              <a:rPr lang="en-US" sz="2400" dirty="0" smtClean="0"/>
              <a:t>But in the context of a typical card game, the </a:t>
            </a:r>
            <a:r>
              <a:rPr lang="en-US" sz="2400" i="1" dirty="0" smtClean="0"/>
              <a:t>order </a:t>
            </a:r>
            <a:r>
              <a:rPr lang="en-US" sz="2400" dirty="0" smtClean="0"/>
              <a:t>in which the cards were dealt is irrelevant- we only regard </a:t>
            </a:r>
            <a:r>
              <a:rPr lang="en-US" sz="2400" i="1" dirty="0" smtClean="0"/>
              <a:t>which</a:t>
            </a:r>
            <a:r>
              <a:rPr lang="en-US" sz="2400" dirty="0" smtClean="0"/>
              <a:t> cards we were dealt.</a:t>
            </a:r>
          </a:p>
          <a:p>
            <a:pPr marL="571500" indent="-571500"/>
            <a:r>
              <a:rPr lang="en-US" sz="2400" dirty="0" smtClean="0"/>
              <a:t>So, we need to divide out the repetitions that are counted using a permutation.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51204" name="Object 4"/>
          <p:cNvGraphicFramePr>
            <a:graphicFrameLocks noChangeAspect="1"/>
          </p:cNvGraphicFramePr>
          <p:nvPr/>
        </p:nvGraphicFramePr>
        <p:xfrm>
          <a:off x="1919806" y="2301241"/>
          <a:ext cx="4435475" cy="766762"/>
        </p:xfrm>
        <a:graphic>
          <a:graphicData uri="http://schemas.openxmlformats.org/presentationml/2006/ole">
            <mc:AlternateContent xmlns:mc="http://schemas.openxmlformats.org/markup-compatibility/2006">
              <mc:Choice xmlns:v="urn:schemas-microsoft-com:vml" Requires="v">
                <p:oleObj spid="_x0000_s51209" name="Equation" r:id="rId3" imgW="2425700" imgH="419100" progId="Equation.3">
                  <p:embed/>
                </p:oleObj>
              </mc:Choice>
              <mc:Fallback>
                <p:oleObj name="Equation" r:id="rId3" imgW="2425700" imgH="4191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06" y="2301241"/>
                        <a:ext cx="4435475"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Experiment, Sample Space, Elementary Event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 act of flipping a coin once and the act of flipping a coin twice are examples of an </a:t>
            </a:r>
            <a:r>
              <a:rPr lang="en-US" sz="2400" b="1" dirty="0" smtClean="0"/>
              <a:t>experiment</a:t>
            </a:r>
            <a:r>
              <a:rPr lang="en-US" sz="2400" dirty="0" smtClean="0"/>
              <a:t>. </a:t>
            </a:r>
          </a:p>
          <a:p>
            <a:pPr marL="571500" indent="-571500"/>
            <a:r>
              <a:rPr lang="en-US" sz="2400" dirty="0" smtClean="0"/>
              <a:t>The set of all possible outcomes of an experiment is called the </a:t>
            </a:r>
            <a:r>
              <a:rPr lang="en-US" sz="2400" b="1" dirty="0" smtClean="0"/>
              <a:t>sample space</a:t>
            </a:r>
            <a:r>
              <a:rPr lang="en-US" sz="2400" dirty="0" smtClean="0"/>
              <a:t> of the experiment.</a:t>
            </a:r>
          </a:p>
          <a:p>
            <a:pPr marL="571500" indent="-571500"/>
            <a:r>
              <a:rPr lang="en-US" sz="2400" dirty="0" smtClean="0"/>
              <a:t>The (individual) elements of the sample space are called </a:t>
            </a:r>
            <a:r>
              <a:rPr lang="en-US" sz="2400" b="1" dirty="0" smtClean="0"/>
              <a:t>elementary events</a:t>
            </a:r>
            <a:r>
              <a:rPr lang="en-US" sz="2400" dirty="0" smtClean="0"/>
              <a:t>.</a:t>
            </a:r>
          </a:p>
          <a:p>
            <a:pPr marL="571500" indent="-571500"/>
            <a:r>
              <a:rPr lang="en-US" sz="2400" dirty="0" smtClean="0"/>
              <a:t>Thus if we let ‘H’ stand for ‘heads’ and ‘T’ for ‘tails,’ then the sample space for the experiment of flipping a coin once is given by                  , where H and T are elementary events.</a:t>
            </a:r>
          </a:p>
          <a:p>
            <a:pPr marL="571500" indent="-571500"/>
            <a:r>
              <a:rPr lang="en-US" sz="2400" dirty="0" smtClean="0"/>
              <a:t>The sample space for the experiment of flipping a coin twice is given by                                   , where HH, HT, TH and TT are elementary events.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6" name="Object 5"/>
          <p:cNvGraphicFramePr>
            <a:graphicFrameLocks noChangeAspect="1"/>
          </p:cNvGraphicFramePr>
          <p:nvPr/>
        </p:nvGraphicFramePr>
        <p:xfrm>
          <a:off x="2220488" y="4461663"/>
          <a:ext cx="1179567" cy="349501"/>
        </p:xfrm>
        <a:graphic>
          <a:graphicData uri="http://schemas.openxmlformats.org/presentationml/2006/ole">
            <mc:AlternateContent xmlns:mc="http://schemas.openxmlformats.org/markup-compatibility/2006">
              <mc:Choice xmlns:v="urn:schemas-microsoft-com:vml" Requires="v">
                <p:oleObj spid="_x0000_s1035" name="Equation" r:id="rId3" imgW="685800" imgH="203200" progId="Equation.3">
                  <p:embed/>
                </p:oleObj>
              </mc:Choice>
              <mc:Fallback>
                <p:oleObj name="Equation" r:id="rId3" imgW="685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488" y="4461663"/>
                        <a:ext cx="1179567" cy="349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2410075" y="5248533"/>
          <a:ext cx="2403475" cy="350838"/>
        </p:xfrm>
        <a:graphic>
          <a:graphicData uri="http://schemas.openxmlformats.org/presentationml/2006/ole">
            <mc:AlternateContent xmlns:mc="http://schemas.openxmlformats.org/markup-compatibility/2006">
              <mc:Choice xmlns:v="urn:schemas-microsoft-com:vml" Requires="v">
                <p:oleObj spid="_x0000_s1036" name="Equation" r:id="rId5" imgW="1397000" imgH="203200" progId="Equation.3">
                  <p:embed/>
                </p:oleObj>
              </mc:Choice>
              <mc:Fallback>
                <p:oleObj name="Equation" r:id="rId5" imgW="13970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075" y="5248533"/>
                        <a:ext cx="2403475"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Combinations: Order not Important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How many ways (orders) could a particular 5 card hand be dealt? That is, given 5 particular cards, how many ways can one order them?</a:t>
            </a:r>
          </a:p>
          <a:p>
            <a:pPr marL="571500" indent="-571500"/>
            <a:r>
              <a:rPr lang="en-US" sz="2400" dirty="0" smtClean="0"/>
              <a:t>That is, each different hand appears 120 times in our previous count. If we only want to count each distinct hand once, we divide by 120.</a:t>
            </a:r>
          </a:p>
          <a:p>
            <a:pPr marL="571500" indent="-571500"/>
            <a:r>
              <a:rPr lang="en-US" sz="2400" dirty="0" smtClean="0"/>
              <a:t>That is, the number of different 5-card hands is given by: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52227" name="Object 3"/>
          <p:cNvGraphicFramePr>
            <a:graphicFrameLocks noChangeAspect="1"/>
          </p:cNvGraphicFramePr>
          <p:nvPr/>
        </p:nvGraphicFramePr>
        <p:xfrm>
          <a:off x="1520433" y="4294134"/>
          <a:ext cx="3576637" cy="766763"/>
        </p:xfrm>
        <a:graphic>
          <a:graphicData uri="http://schemas.openxmlformats.org/presentationml/2006/ole">
            <mc:AlternateContent xmlns:mc="http://schemas.openxmlformats.org/markup-compatibility/2006">
              <mc:Choice xmlns:v="urn:schemas-microsoft-com:vml" Requires="v">
                <p:oleObj spid="_x0000_s52240" name="Equation" r:id="rId3" imgW="1955800" imgH="419100" progId="Equation.3">
                  <p:embed/>
                </p:oleObj>
              </mc:Choice>
              <mc:Fallback>
                <p:oleObj name="Equation" r:id="rId3" imgW="1955800" imgH="4191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433" y="4294134"/>
                        <a:ext cx="3576637"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287930" y="2039155"/>
          <a:ext cx="2066001" cy="295143"/>
        </p:xfrm>
        <a:graphic>
          <a:graphicData uri="http://schemas.openxmlformats.org/presentationml/2006/ole">
            <mc:AlternateContent xmlns:mc="http://schemas.openxmlformats.org/markup-compatibility/2006">
              <mc:Choice xmlns:v="urn:schemas-microsoft-com:vml" Requires="v">
                <p:oleObj spid="_x0000_s52241" name="Equation" r:id="rId5" imgW="977900" imgH="139700" progId="Equation.3">
                  <p:embed/>
                </p:oleObj>
              </mc:Choice>
              <mc:Fallback>
                <p:oleObj name="Equation" r:id="rId5" imgW="977900" imgH="1397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930" y="2039155"/>
                        <a:ext cx="2066001" cy="295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rame 8"/>
          <p:cNvSpPr/>
          <p:nvPr/>
        </p:nvSpPr>
        <p:spPr>
          <a:xfrm>
            <a:off x="2696776" y="4698408"/>
            <a:ext cx="220298" cy="276379"/>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rot="5400000" flipH="1" flipV="1">
            <a:off x="2631828" y="5177686"/>
            <a:ext cx="33724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10429" y="5243052"/>
            <a:ext cx="4458673" cy="923330"/>
          </a:xfrm>
          <a:prstGeom prst="rect">
            <a:avLst/>
          </a:prstGeom>
          <a:noFill/>
        </p:spPr>
        <p:txBody>
          <a:bodyPr wrap="none" rtlCol="0">
            <a:spAutoFit/>
          </a:bodyPr>
          <a:lstStyle/>
          <a:p>
            <a:r>
              <a:rPr lang="en-US" dirty="0" smtClean="0">
                <a:solidFill>
                  <a:schemeClr val="bg2"/>
                </a:solidFill>
              </a:rPr>
              <a:t>Notice that this is the formula for the number </a:t>
            </a:r>
          </a:p>
          <a:p>
            <a:r>
              <a:rPr lang="en-US" dirty="0" smtClean="0">
                <a:solidFill>
                  <a:schemeClr val="bg2"/>
                </a:solidFill>
              </a:rPr>
              <a:t>of permutations length 5 taken from 52 </a:t>
            </a:r>
          </a:p>
          <a:p>
            <a:r>
              <a:rPr lang="en-US" dirty="0" smtClean="0">
                <a:solidFill>
                  <a:schemeClr val="bg2"/>
                </a:solidFill>
              </a:rPr>
              <a:t>objects divided by 5!</a:t>
            </a:r>
            <a:endParaRPr lang="en-US" dirty="0">
              <a:solidFill>
                <a:schemeClr val="bg2"/>
              </a:solidFill>
            </a:endParaRPr>
          </a:p>
        </p:txBody>
      </p:sp>
      <p:graphicFrame>
        <p:nvGraphicFramePr>
          <p:cNvPr id="15" name="Object 14"/>
          <p:cNvGraphicFramePr>
            <a:graphicFrameLocks noChangeAspect="1"/>
          </p:cNvGraphicFramePr>
          <p:nvPr/>
        </p:nvGraphicFramePr>
        <p:xfrm>
          <a:off x="5100143" y="4207465"/>
          <a:ext cx="2552700" cy="866775"/>
        </p:xfrm>
        <a:graphic>
          <a:graphicData uri="http://schemas.openxmlformats.org/presentationml/2006/ole">
            <mc:AlternateContent xmlns:mc="http://schemas.openxmlformats.org/markup-compatibility/2006">
              <mc:Choice xmlns:v="urn:schemas-microsoft-com:vml" Requires="v">
                <p:oleObj spid="_x0000_s52242" name="Equation" r:id="rId7" imgW="1308100" imgH="444500" progId="Equation.3">
                  <p:embed/>
                </p:oleObj>
              </mc:Choice>
              <mc:Fallback>
                <p:oleObj name="Equation" r:id="rId7" imgW="1308100" imgH="4445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0143" y="4207465"/>
                        <a:ext cx="25527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rot="5400000" flipH="1" flipV="1">
            <a:off x="5715207" y="5177686"/>
            <a:ext cx="33724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Recall </a:t>
            </a:r>
            <a:r>
              <a:rPr lang="en-US" sz="2400" dirty="0" smtClean="0"/>
              <a:t>from a previous</a:t>
            </a:r>
            <a:r>
              <a:rPr lang="en-US" sz="2400" dirty="0" smtClean="0"/>
              <a:t> </a:t>
            </a:r>
            <a:r>
              <a:rPr lang="en-US" sz="2400" dirty="0"/>
              <a:t>e</a:t>
            </a:r>
            <a:r>
              <a:rPr lang="en-US" sz="2400" dirty="0" smtClean="0"/>
              <a:t>xample </a:t>
            </a:r>
            <a:r>
              <a:rPr lang="en-US" sz="2400" dirty="0" smtClean="0"/>
              <a:t>we counted how many ways could occur the event, “have exactly two girls” in a family with three children:</a:t>
            </a:r>
          </a:p>
          <a:p>
            <a:pPr marL="571500" indent="-571500">
              <a:buNone/>
            </a:pPr>
            <a:endParaRPr lang="en-US" sz="2400" dirty="0" smtClean="0"/>
          </a:p>
          <a:p>
            <a:pPr marL="571500" indent="-571500">
              <a:buNone/>
            </a:pPr>
            <a:endParaRPr lang="en-US" sz="2400" dirty="0" smtClean="0"/>
          </a:p>
          <a:p>
            <a:pPr marL="571500" indent="-571500"/>
            <a:r>
              <a:rPr lang="en-US" sz="2400" dirty="0" smtClean="0"/>
              <a:t>We now use combinations to answer this question. It is helpful to think of three slots and 2 letter G’s: </a:t>
            </a:r>
          </a:p>
          <a:p>
            <a:pPr marL="971550" lvl="1" indent="-571500"/>
            <a:r>
              <a:rPr lang="en-US" sz="2000" dirty="0" smtClean="0"/>
              <a:t>How many ways can we place the letters in the slots? </a:t>
            </a:r>
          </a:p>
          <a:p>
            <a:pPr marL="971550" lvl="1" indent="-571500"/>
            <a:r>
              <a:rPr lang="en-US" sz="2000" dirty="0" smtClean="0"/>
              <a:t>Or, there are 3 slots, how many ways can I choose 2 of them?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48131" name="Object 3"/>
          <p:cNvGraphicFramePr>
            <a:graphicFrameLocks noChangeAspect="1"/>
          </p:cNvGraphicFramePr>
          <p:nvPr/>
        </p:nvGraphicFramePr>
        <p:xfrm>
          <a:off x="2698446" y="2640308"/>
          <a:ext cx="2881313" cy="404813"/>
        </p:xfrm>
        <a:graphic>
          <a:graphicData uri="http://schemas.openxmlformats.org/presentationml/2006/ole">
            <mc:AlternateContent xmlns:mc="http://schemas.openxmlformats.org/markup-compatibility/2006">
              <mc:Choice xmlns:v="urn:schemas-microsoft-com:vml" Requires="v">
                <p:oleObj spid="_x0000_s48140" name="Equation" r:id="rId3" imgW="1447800" imgH="203200" progId="Equation.3">
                  <p:embed/>
                </p:oleObj>
              </mc:Choice>
              <mc:Fallback>
                <p:oleObj name="Equation" r:id="rId3" imgW="1447800" imgH="203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446" y="2640308"/>
                        <a:ext cx="288131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2179843" y="5024796"/>
          <a:ext cx="4338851" cy="968751"/>
        </p:xfrm>
        <a:graphic>
          <a:graphicData uri="http://schemas.openxmlformats.org/presentationml/2006/ole">
            <mc:AlternateContent xmlns:mc="http://schemas.openxmlformats.org/markup-compatibility/2006">
              <mc:Choice xmlns:v="urn:schemas-microsoft-com:vml" Requires="v">
                <p:oleObj spid="_x0000_s48141" name="Equation" r:id="rId5" imgW="1879600" imgH="419100" progId="Equation.3">
                  <p:embed/>
                </p:oleObj>
              </mc:Choice>
              <mc:Fallback>
                <p:oleObj name="Equation" r:id="rId5" imgW="1879600" imgH="419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843" y="5024796"/>
                        <a:ext cx="4338851" cy="96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Exercise </a:t>
            </a:r>
            <a:r>
              <a:rPr lang="en-US" sz="2600" dirty="0" smtClean="0"/>
              <a:t>10.7</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you want to plant 4 trees in a plot and you can choose from 10 different species. How many ways can the trees to be planted in the plot be chosen?</a:t>
            </a:r>
          </a:p>
          <a:p>
            <a:pPr marL="571500" indent="-571500">
              <a:buNone/>
            </a:pPr>
            <a:r>
              <a:rPr lang="en-US" sz="2400" dirty="0" smtClean="0"/>
              <a:t>If we nitpick, we can make this question ambiguous enough to consider each of the three scenarios:</a:t>
            </a:r>
          </a:p>
          <a:p>
            <a:pPr marL="571500" indent="-571500">
              <a:buNone/>
            </a:pPr>
            <a:endParaRPr lang="en-US" sz="900" dirty="0" smtClean="0"/>
          </a:p>
          <a:p>
            <a:pPr marL="571500" indent="-571500">
              <a:buFont typeface="+mj-lt"/>
              <a:buAutoNum type="arabicPeriod"/>
            </a:pPr>
            <a:r>
              <a:rPr lang="en-US" sz="2400" dirty="0" smtClean="0"/>
              <a:t>Permutations (Order important)</a:t>
            </a:r>
          </a:p>
          <a:p>
            <a:pPr marL="971550" lvl="1" indent="-571500">
              <a:buFont typeface="+mj-lt"/>
              <a:buAutoNum type="alphaLcParenR"/>
            </a:pPr>
            <a:r>
              <a:rPr lang="en-US" sz="2000" dirty="0" smtClean="0"/>
              <a:t>With replacement</a:t>
            </a:r>
          </a:p>
          <a:p>
            <a:pPr marL="971550" lvl="1" indent="-571500">
              <a:buFont typeface="+mj-lt"/>
              <a:buAutoNum type="alphaLcParenR"/>
            </a:pPr>
            <a:r>
              <a:rPr lang="en-US" sz="2000" dirty="0" smtClean="0"/>
              <a:t>Without replacement</a:t>
            </a:r>
          </a:p>
          <a:p>
            <a:pPr marL="571500" indent="-571500">
              <a:buFont typeface="+mj-lt"/>
              <a:buAutoNum type="arabicPeriod"/>
            </a:pPr>
            <a:r>
              <a:rPr lang="en-US" sz="2400" dirty="0" smtClean="0"/>
              <a:t>Combinations (Order not important)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Exercise </a:t>
            </a:r>
            <a:r>
              <a:rPr lang="en-US" sz="2600" dirty="0" smtClean="0"/>
              <a:t>10.7</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sz="2400" dirty="0" smtClean="0"/>
              <a:t>Perhaps this is a very specific plot we have in mind and we are not only choosing trees, but we are choosing exactly how we will place them; i.e. order matters. There are 2 sub-cases to consider:</a:t>
            </a:r>
          </a:p>
          <a:p>
            <a:pPr marL="571500" indent="-571500">
              <a:buNone/>
            </a:pPr>
            <a:endParaRPr lang="en-US" sz="900" dirty="0" smtClean="0"/>
          </a:p>
          <a:p>
            <a:pPr marL="971550" lvl="1" indent="-571500">
              <a:buFont typeface="+mj-lt"/>
              <a:buAutoNum type="alphaLcParenR"/>
            </a:pPr>
            <a:r>
              <a:rPr lang="en-US" sz="2000" dirty="0" smtClean="0"/>
              <a:t>Suppose there are plenty of each kind of tree and we are able to choose more than one of a particular species. The question in this case is, “How many permutations with replacement are there?”</a:t>
            </a:r>
          </a:p>
          <a:p>
            <a:pPr marL="971550" lvl="1" indent="-571500">
              <a:buNone/>
            </a:pPr>
            <a:endParaRPr lang="en-US" sz="2000" dirty="0" smtClean="0"/>
          </a:p>
          <a:p>
            <a:pPr marL="571500" indent="-571500">
              <a:buNone/>
            </a:pPr>
            <a:r>
              <a:rPr lang="en-US" sz="2400" dirty="0" smtClean="0"/>
              <a:t>	Solution: For each of my (ordered) slots, I have 10 choices. Thus, there are 10×10×10×10=10</a:t>
            </a:r>
            <a:r>
              <a:rPr lang="en-US" sz="2400" baseline="30000" dirty="0" smtClean="0"/>
              <a:t>4</a:t>
            </a:r>
            <a:r>
              <a:rPr lang="en-US" sz="2400" dirty="0" smtClean="0"/>
              <a:t>=10000 ways to choose the trees to be planted.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Exercise </a:t>
            </a:r>
            <a:r>
              <a:rPr lang="en-US" sz="2600" dirty="0" smtClean="0"/>
              <a:t>10.7</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sz="2400" dirty="0" smtClean="0"/>
              <a:t>Perhaps this is a very specific plot we have in mind and we are not only choosing trees, but we are choosing exactly how we will place them; i.e. order matters. There are 2 sub-cases to consider:</a:t>
            </a:r>
          </a:p>
          <a:p>
            <a:pPr marL="571500" indent="-571500">
              <a:buNone/>
            </a:pPr>
            <a:endParaRPr lang="en-US" sz="900" dirty="0" smtClean="0"/>
          </a:p>
          <a:p>
            <a:pPr marL="971550" lvl="1" indent="-571500">
              <a:buFont typeface="+mj-lt"/>
              <a:buAutoNum type="alphaLcParenR" startAt="2"/>
            </a:pPr>
            <a:r>
              <a:rPr lang="en-US" sz="2000" dirty="0" smtClean="0"/>
              <a:t>Suppose there is only one of each kind of tree. The question in this case is, “How many permutations without replacement are there?”</a:t>
            </a:r>
          </a:p>
          <a:p>
            <a:pPr marL="971550" lvl="1" indent="-571500">
              <a:buNone/>
            </a:pPr>
            <a:endParaRPr lang="en-US" sz="800" dirty="0" smtClean="0"/>
          </a:p>
          <a:p>
            <a:pPr marL="571500" indent="-571500">
              <a:buNone/>
            </a:pPr>
            <a:r>
              <a:rPr lang="en-US" sz="2400" dirty="0" smtClean="0"/>
              <a:t>	Solution: For my first (ordered) slot, I have 10 choices. But for my second slot, I have only 9 choices; etc. Thus, there are 10×9×8×7=5040 ways to choose the trees to be planted. Using the notation for permutations: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6" name="Object 5"/>
          <p:cNvGraphicFramePr>
            <a:graphicFrameLocks noChangeAspect="1"/>
          </p:cNvGraphicFramePr>
          <p:nvPr/>
        </p:nvGraphicFramePr>
        <p:xfrm>
          <a:off x="2131188" y="5341180"/>
          <a:ext cx="5187209" cy="757422"/>
        </p:xfrm>
        <a:graphic>
          <a:graphicData uri="http://schemas.openxmlformats.org/presentationml/2006/ole">
            <mc:AlternateContent xmlns:mc="http://schemas.openxmlformats.org/markup-compatibility/2006">
              <mc:Choice xmlns:v="urn:schemas-microsoft-com:vml" Requires="v">
                <p:oleObj spid="_x0000_s55303" name="Equation" r:id="rId3" imgW="2870200" imgH="419100" progId="Equation.3">
                  <p:embed/>
                </p:oleObj>
              </mc:Choice>
              <mc:Fallback>
                <p:oleObj name="Equation" r:id="rId3" imgW="28702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188" y="5341180"/>
                        <a:ext cx="5187209" cy="757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Exercise </a:t>
            </a:r>
            <a:r>
              <a:rPr lang="en-US" sz="2600" dirty="0" smtClean="0"/>
              <a:t>10.7</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startAt="2"/>
            </a:pPr>
            <a:r>
              <a:rPr lang="en-US" sz="2400" dirty="0" smtClean="0"/>
              <a:t>Perhaps the way/order we are planting the trees is irrelevant. We simply want to know how many ways we can choose 4 trees from 10 species. The question in this case is, “How many combinations are there of 4 trees selected from 10 species?” (This is probably what the author of the question had in mind.)</a:t>
            </a:r>
          </a:p>
          <a:p>
            <a:pPr marL="571500" indent="-571500">
              <a:buNone/>
            </a:pPr>
            <a:endParaRPr lang="en-US" sz="900" dirty="0" smtClean="0"/>
          </a:p>
          <a:p>
            <a:pPr marL="571500" indent="-571500">
              <a:buNone/>
            </a:pPr>
            <a:r>
              <a:rPr lang="en-US" sz="2400" dirty="0" smtClean="0"/>
              <a:t>	Solution: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smtClean="0"/>
              <a:t>3. </a:t>
            </a:r>
            <a:r>
              <a:rPr lang="en-US" dirty="0" smtClean="0"/>
              <a:t>(10.3</a:t>
            </a:r>
            <a:r>
              <a:rPr lang="en-US" dirty="0" smtClean="0"/>
              <a:t>) Combinations &amp; Permutations</a:t>
            </a:r>
          </a:p>
        </p:txBody>
      </p:sp>
      <p:graphicFrame>
        <p:nvGraphicFramePr>
          <p:cNvPr id="6" name="Object 5"/>
          <p:cNvGraphicFramePr>
            <a:graphicFrameLocks noChangeAspect="1"/>
          </p:cNvGraphicFramePr>
          <p:nvPr/>
        </p:nvGraphicFramePr>
        <p:xfrm>
          <a:off x="1738146" y="4351415"/>
          <a:ext cx="5834518" cy="812100"/>
        </p:xfrm>
        <a:graphic>
          <a:graphicData uri="http://schemas.openxmlformats.org/presentationml/2006/ole">
            <mc:AlternateContent xmlns:mc="http://schemas.openxmlformats.org/markup-compatibility/2006">
              <mc:Choice xmlns:v="urn:schemas-microsoft-com:vml" Requires="v">
                <p:oleObj spid="_x0000_s56327" name="Equation" r:id="rId3" imgW="3009900" imgH="419100" progId="Equation.3">
                  <p:embed/>
                </p:oleObj>
              </mc:Choice>
              <mc:Fallback>
                <p:oleObj name="Equation" r:id="rId3" imgW="30099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146" y="4351415"/>
                        <a:ext cx="5834518" cy="81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Chapter </a:t>
            </a:r>
            <a:r>
              <a:rPr lang="en-US" sz="2400" dirty="0" smtClean="0"/>
              <a:t>10: </a:t>
            </a:r>
            <a:r>
              <a:rPr lang="en-US" sz="2400" dirty="0" smtClean="0"/>
              <a:t>1-13</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Events</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Any subset of a sample space is an </a:t>
            </a:r>
            <a:r>
              <a:rPr lang="en-US" sz="2400" b="1" dirty="0" smtClean="0"/>
              <a:t>event</a:t>
            </a:r>
            <a:r>
              <a:rPr lang="en-US" sz="2400" dirty="0" smtClean="0"/>
              <a:t>. For example, consider the generic sample space,                          , where the </a:t>
            </a:r>
            <a:r>
              <a:rPr lang="en-US" sz="2400" i="1" dirty="0" err="1" smtClean="0"/>
              <a:t>e</a:t>
            </a:r>
            <a:r>
              <a:rPr lang="en-US" sz="2400" baseline="-25000" dirty="0" err="1" smtClean="0"/>
              <a:t>i</a:t>
            </a:r>
            <a:r>
              <a:rPr lang="en-US" sz="2400" dirty="0" smtClean="0"/>
              <a:t> are elementary events for some experiment. </a:t>
            </a:r>
          </a:p>
          <a:p>
            <a:pPr marL="571500" indent="-571500"/>
            <a:r>
              <a:rPr lang="en-US" sz="2400" dirty="0" smtClean="0"/>
              <a:t>Here are all of the events associated with this sample space:</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endParaRPr lang="en-US" sz="2400" dirty="0" smtClean="0"/>
          </a:p>
          <a:p>
            <a:pPr marL="571500" indent="-571500"/>
            <a:r>
              <a:rPr lang="en-US" sz="2400" dirty="0" smtClean="0"/>
              <a:t>Elementary events are events</a:t>
            </a:r>
          </a:p>
          <a:p>
            <a:pPr marL="571500" indent="-571500"/>
            <a:r>
              <a:rPr lang="en-US" sz="2400" dirty="0" smtClean="0"/>
              <a:t>There are 2</a:t>
            </a:r>
            <a:r>
              <a:rPr lang="en-US" sz="2400" baseline="30000" dirty="0" smtClean="0"/>
              <a:t>n</a:t>
            </a:r>
            <a:r>
              <a:rPr lang="en-US" sz="2400" dirty="0" smtClean="0"/>
              <a:t> events associated with a sample space of </a:t>
            </a:r>
            <a:r>
              <a:rPr lang="en-US" sz="2400" dirty="0" err="1" smtClean="0"/>
              <a:t>n</a:t>
            </a:r>
            <a:r>
              <a:rPr lang="en-US" sz="2400" dirty="0" smtClean="0"/>
              <a:t> elementary events; in this case, 2</a:t>
            </a:r>
            <a:r>
              <a:rPr lang="en-US" sz="2400" baseline="30000" dirty="0" smtClean="0"/>
              <a:t>4 </a:t>
            </a:r>
            <a:r>
              <a:rPr lang="en-US" sz="2400" dirty="0" smtClean="0"/>
              <a:t>= 16</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23556" name="Object 4"/>
          <p:cNvGraphicFramePr>
            <a:graphicFrameLocks noChangeAspect="1"/>
          </p:cNvGraphicFramePr>
          <p:nvPr/>
        </p:nvGraphicFramePr>
        <p:xfrm>
          <a:off x="5486333" y="1684596"/>
          <a:ext cx="1725613" cy="350837"/>
        </p:xfrm>
        <a:graphic>
          <a:graphicData uri="http://schemas.openxmlformats.org/presentationml/2006/ole">
            <mc:AlternateContent xmlns:mc="http://schemas.openxmlformats.org/markup-compatibility/2006">
              <mc:Choice xmlns:v="urn:schemas-microsoft-com:vml" Requires="v">
                <p:oleObj spid="_x0000_s23569" name="Equation" r:id="rId3" imgW="1003300" imgH="203200" progId="Equation.3">
                  <p:embed/>
                </p:oleObj>
              </mc:Choice>
              <mc:Fallback>
                <p:oleObj name="Equation" r:id="rId3" imgW="1003300" imgH="203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33" y="1684596"/>
                        <a:ext cx="1725613"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2046221" y="3186966"/>
          <a:ext cx="4608512" cy="1666875"/>
        </p:xfrm>
        <a:graphic>
          <a:graphicData uri="http://schemas.openxmlformats.org/presentationml/2006/ole">
            <mc:AlternateContent xmlns:mc="http://schemas.openxmlformats.org/markup-compatibility/2006">
              <mc:Choice xmlns:v="urn:schemas-microsoft-com:vml" Requires="v">
                <p:oleObj spid="_x0000_s23570" name="Equation" r:id="rId5" imgW="2679700" imgH="965200" progId="Equation.3">
                  <p:embed/>
                </p:oleObj>
              </mc:Choice>
              <mc:Fallback>
                <p:oleObj name="Equation" r:id="rId5" imgW="2679700" imgH="965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221" y="3186966"/>
                        <a:ext cx="4608512" cy="166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nvGraphicFramePr>
        <p:xfrm>
          <a:off x="2069841" y="2856845"/>
          <a:ext cx="304800" cy="284162"/>
        </p:xfrm>
        <a:graphic>
          <a:graphicData uri="http://schemas.openxmlformats.org/presentationml/2006/ole">
            <mc:AlternateContent xmlns:mc="http://schemas.openxmlformats.org/markup-compatibility/2006">
              <mc:Choice xmlns:v="urn:schemas-microsoft-com:vml" Requires="v">
                <p:oleObj spid="_x0000_s23571" name="Equation" r:id="rId7" imgW="177800" imgH="165100" progId="Equation.3">
                  <p:embed/>
                </p:oleObj>
              </mc:Choice>
              <mc:Fallback>
                <p:oleObj name="Equation" r:id="rId7" imgW="177800" imgH="1651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9841" y="2856845"/>
                        <a:ext cx="304800"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10.2</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a coin is flipped twice. Identify the event “E = 1</a:t>
            </a:r>
            <a:r>
              <a:rPr lang="en-US" sz="2400" baseline="30000" dirty="0" smtClean="0"/>
              <a:t>st</a:t>
            </a:r>
            <a:r>
              <a:rPr lang="en-US" sz="2400" dirty="0" smtClean="0"/>
              <a:t> and 2</a:t>
            </a:r>
            <a:r>
              <a:rPr lang="en-US" sz="2400" baseline="30000" dirty="0" smtClean="0"/>
              <a:t>nd</a:t>
            </a:r>
            <a:r>
              <a:rPr lang="en-US" sz="2400" dirty="0" smtClean="0"/>
              <a:t> flips match”?</a:t>
            </a:r>
          </a:p>
          <a:p>
            <a:pPr marL="571500" indent="-571500"/>
            <a:r>
              <a:rPr lang="en-US" sz="2400" dirty="0" smtClean="0"/>
              <a:t>Solution: Recall the sample space for this experiment:</a:t>
            </a:r>
          </a:p>
          <a:p>
            <a:pPr marL="571500" indent="-571500"/>
            <a:endParaRPr lang="en-US" sz="2400" dirty="0" smtClean="0"/>
          </a:p>
          <a:p>
            <a:pPr marL="571500" indent="-571500">
              <a:buNone/>
            </a:pPr>
            <a:endParaRPr lang="en-US" sz="2400" dirty="0" smtClean="0"/>
          </a:p>
          <a:p>
            <a:pPr marL="571500" indent="-571500">
              <a:buNone/>
            </a:pPr>
            <a:r>
              <a:rPr lang="en-US" sz="2400" dirty="0" smtClean="0"/>
              <a:t>	The event E will be the subset of S containing the elementary events with matching flips. That is,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24581" name="Object 5"/>
          <p:cNvGraphicFramePr>
            <a:graphicFrameLocks noChangeAspect="1"/>
          </p:cNvGraphicFramePr>
          <p:nvPr/>
        </p:nvGraphicFramePr>
        <p:xfrm>
          <a:off x="2826142" y="2702976"/>
          <a:ext cx="2652652" cy="405699"/>
        </p:xfrm>
        <a:graphic>
          <a:graphicData uri="http://schemas.openxmlformats.org/presentationml/2006/ole">
            <mc:AlternateContent xmlns:mc="http://schemas.openxmlformats.org/markup-compatibility/2006">
              <mc:Choice xmlns:v="urn:schemas-microsoft-com:vml" Requires="v">
                <p:oleObj spid="_x0000_s24590" name="Equation" r:id="rId3" imgW="1333500" imgH="203200" progId="Equation.3">
                  <p:embed/>
                </p:oleObj>
              </mc:Choice>
              <mc:Fallback>
                <p:oleObj name="Equation" r:id="rId3" imgW="1333500" imgH="203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142" y="2702976"/>
                        <a:ext cx="2652652" cy="405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2849020" y="4411663"/>
          <a:ext cx="1743075" cy="404812"/>
        </p:xfrm>
        <a:graphic>
          <a:graphicData uri="http://schemas.openxmlformats.org/presentationml/2006/ole">
            <mc:AlternateContent xmlns:mc="http://schemas.openxmlformats.org/markup-compatibility/2006">
              <mc:Choice xmlns:v="urn:schemas-microsoft-com:vml" Requires="v">
                <p:oleObj spid="_x0000_s24591" name="Equation" r:id="rId5" imgW="876300" imgH="203200" progId="Equation.3">
                  <p:embed/>
                </p:oleObj>
              </mc:Choice>
              <mc:Fallback>
                <p:oleObj name="Equation" r:id="rId5" imgW="876300" imgH="203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020" y="4411663"/>
                        <a:ext cx="17430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10.3</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a single die is rolled. What is the sample space? Identify the event, “Rolled an odd number greater than two.”</a:t>
            </a:r>
          </a:p>
          <a:p>
            <a:pPr marL="571500" indent="-571500"/>
            <a:r>
              <a:rPr lang="en-US" sz="2400" dirty="0" smtClean="0"/>
              <a:t>Solution: The sample space is the set of all possible outcomes of rolling a die:</a:t>
            </a:r>
          </a:p>
          <a:p>
            <a:pPr marL="571500" indent="-571500"/>
            <a:endParaRPr lang="en-US" sz="2400" dirty="0" smtClean="0"/>
          </a:p>
          <a:p>
            <a:pPr marL="571500" indent="-571500"/>
            <a:endParaRPr lang="en-US" sz="2400" dirty="0" smtClean="0"/>
          </a:p>
          <a:p>
            <a:pPr marL="571500" indent="-571500"/>
            <a:r>
              <a:rPr lang="en-US" sz="2400" dirty="0" smtClean="0"/>
              <a:t>The event is the subset of the sample space consisting of all the elementary events satisfying “odd number greater than two”:</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25604" name="Object 4"/>
          <p:cNvGraphicFramePr>
            <a:graphicFrameLocks noChangeAspect="1"/>
          </p:cNvGraphicFramePr>
          <p:nvPr/>
        </p:nvGraphicFramePr>
        <p:xfrm>
          <a:off x="3128963" y="3390445"/>
          <a:ext cx="2046287" cy="404812"/>
        </p:xfrm>
        <a:graphic>
          <a:graphicData uri="http://schemas.openxmlformats.org/presentationml/2006/ole">
            <mc:AlternateContent xmlns:mc="http://schemas.openxmlformats.org/markup-compatibility/2006">
              <mc:Choice xmlns:v="urn:schemas-microsoft-com:vml" Requires="v">
                <p:oleObj spid="_x0000_s25613" name="Equation" r:id="rId3" imgW="1028700" imgH="203200" progId="Equation.3">
                  <p:embed/>
                </p:oleObj>
              </mc:Choice>
              <mc:Fallback>
                <p:oleObj name="Equation" r:id="rId3" imgW="1028700" imgH="203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963" y="3390445"/>
                        <a:ext cx="2046287"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3117241" y="5219066"/>
          <a:ext cx="1212850" cy="404812"/>
        </p:xfrm>
        <a:graphic>
          <a:graphicData uri="http://schemas.openxmlformats.org/presentationml/2006/ole">
            <mc:AlternateContent xmlns:mc="http://schemas.openxmlformats.org/markup-compatibility/2006">
              <mc:Choice xmlns:v="urn:schemas-microsoft-com:vml" Requires="v">
                <p:oleObj spid="_x0000_s25614" name="Equation" r:id="rId5" imgW="609600" imgH="203200" progId="Equation.3">
                  <p:embed/>
                </p:oleObj>
              </mc:Choice>
              <mc:Fallback>
                <p:oleObj name="Equation" r:id="rId5" imgW="609600" imgH="203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241" y="5219066"/>
                        <a:ext cx="12128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Example </a:t>
            </a:r>
            <a:r>
              <a:rPr lang="en-US" sz="2800" dirty="0" smtClean="0"/>
              <a:t>10.3 </a:t>
            </a:r>
            <a:r>
              <a:rPr lang="en-US" sz="2800" dirty="0" smtClean="0"/>
              <a:t>(continued)</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Suppose two dice are rolled. What is the sample space? Identify the event, “dice sum to seven.”</a:t>
            </a:r>
          </a:p>
          <a:p>
            <a:pPr marL="571500" indent="-571500"/>
            <a:r>
              <a:rPr lang="en-US" sz="2400" dirty="0" smtClean="0"/>
              <a:t>Solution: The sample space is the set of all possible outcomes of rolling two dice:</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buNone/>
            </a:pPr>
            <a:endParaRPr lang="en-US" sz="2400" dirty="0" smtClean="0"/>
          </a:p>
          <a:p>
            <a:pPr marL="571500" indent="-571500"/>
            <a:r>
              <a:rPr lang="en-US" sz="2400" dirty="0" smtClean="0"/>
              <a:t>The event is the subset of the sample space consisting of all the elementary events satisfying “dice sum to seven”: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25604" name="Object 4"/>
          <p:cNvGraphicFramePr>
            <a:graphicFrameLocks noChangeAspect="1"/>
          </p:cNvGraphicFramePr>
          <p:nvPr/>
        </p:nvGraphicFramePr>
        <p:xfrm>
          <a:off x="1082295" y="3119436"/>
          <a:ext cx="6832525" cy="1130549"/>
        </p:xfrm>
        <a:graphic>
          <a:graphicData uri="http://schemas.openxmlformats.org/presentationml/2006/ole">
            <mc:AlternateContent xmlns:mc="http://schemas.openxmlformats.org/markup-compatibility/2006">
              <mc:Choice xmlns:v="urn:schemas-microsoft-com:vml" Requires="v">
                <p:oleObj spid="_x0000_s26635" name="Equation" r:id="rId3" imgW="4305300" imgH="711200" progId="Equation.3">
                  <p:embed/>
                </p:oleObj>
              </mc:Choice>
              <mc:Fallback>
                <p:oleObj name="Equation" r:id="rId3" imgW="4305300" imgH="71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95" y="3119436"/>
                        <a:ext cx="6832525" cy="1130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1477670" y="5573197"/>
          <a:ext cx="4624388" cy="455612"/>
        </p:xfrm>
        <a:graphic>
          <a:graphicData uri="http://schemas.openxmlformats.org/presentationml/2006/ole">
            <mc:AlternateContent xmlns:mc="http://schemas.openxmlformats.org/markup-compatibility/2006">
              <mc:Choice xmlns:v="urn:schemas-microsoft-com:vml" Requires="v">
                <p:oleObj spid="_x0000_s26636" name="Equation" r:id="rId5" imgW="2324100" imgH="228600" progId="Equation.3">
                  <p:embed/>
                </p:oleObj>
              </mc:Choice>
              <mc:Fallback>
                <p:oleObj name="Equation" r:id="rId5" imgW="23241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670" y="5573197"/>
                        <a:ext cx="4624388"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Multiplication Principle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In the previous example, there were two actions. Action 1 was rolling the first die and action 2 was rolling the second die. For action 1 there were six possible outcomes,</a:t>
            </a:r>
          </a:p>
          <a:p>
            <a:pPr marL="571500" indent="-571500">
              <a:buNone/>
            </a:pPr>
            <a:r>
              <a:rPr lang="en-US" sz="2400" dirty="0" smtClean="0"/>
              <a:t>                                     . For action 2 there were the same possible outcomes. Notice this resulted in 6 × 6 = 36 total elementary events for the experiment of rolling two dice. This is an example of the </a:t>
            </a:r>
            <a:r>
              <a:rPr lang="en-US" sz="2400" b="1" dirty="0" smtClean="0"/>
              <a:t>multiplication principle</a:t>
            </a:r>
            <a:r>
              <a:rPr lang="en-US" sz="2400" dirty="0" smtClean="0"/>
              <a:t>:</a:t>
            </a:r>
          </a:p>
          <a:p>
            <a:pPr marL="571500" indent="-571500"/>
            <a:r>
              <a:rPr lang="en-US" sz="2400" dirty="0" smtClean="0"/>
              <a:t>If action 1 in an experiment has </a:t>
            </a:r>
            <a:r>
              <a:rPr lang="en-US" sz="2400" dirty="0" err="1" smtClean="0"/>
              <a:t>m</a:t>
            </a:r>
            <a:r>
              <a:rPr lang="en-US" sz="2400" dirty="0" smtClean="0"/>
              <a:t> possible outcomes and action 2 in the experiment has </a:t>
            </a:r>
            <a:r>
              <a:rPr lang="en-US" sz="2400" dirty="0" err="1" smtClean="0"/>
              <a:t>n</a:t>
            </a:r>
            <a:r>
              <a:rPr lang="en-US" sz="2400" dirty="0" smtClean="0"/>
              <a:t> possible outcomes, then action 1 followed by action 2 has </a:t>
            </a:r>
            <a:r>
              <a:rPr lang="en-US" sz="2400" dirty="0" err="1" smtClean="0"/>
              <a:t>mn</a:t>
            </a:r>
            <a:r>
              <a:rPr lang="en-US" sz="2400" dirty="0" smtClean="0"/>
              <a:t> possible outcomes.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graphicFrame>
        <p:nvGraphicFramePr>
          <p:cNvPr id="27652" name="Object 4"/>
          <p:cNvGraphicFramePr>
            <a:graphicFrameLocks noChangeAspect="1"/>
          </p:cNvGraphicFramePr>
          <p:nvPr/>
        </p:nvGraphicFramePr>
        <p:xfrm>
          <a:off x="1082676" y="2422482"/>
          <a:ext cx="2046287" cy="404813"/>
        </p:xfrm>
        <a:graphic>
          <a:graphicData uri="http://schemas.openxmlformats.org/presentationml/2006/ole">
            <mc:AlternateContent xmlns:mc="http://schemas.openxmlformats.org/markup-compatibility/2006">
              <mc:Choice xmlns:v="urn:schemas-microsoft-com:vml" Requires="v">
                <p:oleObj spid="_x0000_s27657" name="Equation" r:id="rId3" imgW="1028700" imgH="203200" progId="Equation.3">
                  <p:embed/>
                </p:oleObj>
              </mc:Choice>
              <mc:Fallback>
                <p:oleObj name="Equation" r:id="rId3" imgW="1028700" imgH="203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6" y="2422482"/>
                        <a:ext cx="204628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800" dirty="0" smtClean="0"/>
              <a:t>Multiplication Principle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For example, consider the generic experiment consisting of two actions. The 1</a:t>
            </a:r>
            <a:r>
              <a:rPr lang="en-US" sz="2400" baseline="30000" dirty="0" smtClean="0"/>
              <a:t>st</a:t>
            </a:r>
            <a:r>
              <a:rPr lang="en-US" sz="2400" dirty="0" smtClean="0"/>
              <a:t> action has 4 possible outcomes and the 2</a:t>
            </a:r>
            <a:r>
              <a:rPr lang="en-US" sz="2400" baseline="30000" dirty="0" smtClean="0"/>
              <a:t>nd</a:t>
            </a:r>
            <a:r>
              <a:rPr lang="en-US" sz="2400" dirty="0" smtClean="0"/>
              <a:t> action has 3 possible outcomes.</a:t>
            </a:r>
          </a:p>
          <a:p>
            <a:pPr marL="571500" indent="-571500"/>
            <a:r>
              <a:rPr lang="en-US" sz="2400" dirty="0" smtClean="0"/>
              <a:t>Then, by the multiplication principle, the sample space of this experiment will consist of 4×3 = 12 elementary events.</a:t>
            </a:r>
          </a:p>
          <a:p>
            <a:pPr marL="571500" indent="-571500"/>
            <a:r>
              <a:rPr lang="en-US" sz="2400" dirty="0" smtClean="0"/>
              <a:t>To illustrate, suppose the possible outcomes of action 1 are A, B, C, and D; and the possible outcomes of action 2 are 1, 2, and 3:</a:t>
            </a:r>
          </a:p>
          <a:p>
            <a:pPr marL="571500" indent="-571500"/>
            <a:endParaRPr lang="en-US" sz="2400" dirty="0" smtClean="0"/>
          </a:p>
          <a:p>
            <a:pPr marL="571500" indent="-571500"/>
            <a:endParaRPr lang="en-US" sz="2400" dirty="0" smtClean="0"/>
          </a:p>
          <a:p>
            <a:pPr marL="571500" indent="-571500"/>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(10.1</a:t>
            </a:r>
            <a:r>
              <a:rPr lang="en-US" dirty="0">
                <a:solidFill>
                  <a:prstClr val="white"/>
                </a:solidFill>
              </a:rPr>
              <a:t>)</a:t>
            </a:r>
            <a:r>
              <a:rPr lang="en-US" dirty="0" smtClean="0">
                <a:solidFill>
                  <a:prstClr val="white"/>
                </a:solidFill>
              </a:rPr>
              <a:t> Sample Spaces &amp; Events</a:t>
            </a: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2292232" y="4106782"/>
            <a:ext cx="3510397" cy="1367028"/>
          </a:xfrm>
          <a:prstGeom prst="rect">
            <a:avLst/>
          </a:prstGeom>
        </p:spPr>
      </p:pic>
      <p:cxnSp>
        <p:nvCxnSpPr>
          <p:cNvPr id="8" name="Straight Arrow Connector 7"/>
          <p:cNvCxnSpPr/>
          <p:nvPr/>
        </p:nvCxnSpPr>
        <p:spPr>
          <a:xfrm rot="10800000">
            <a:off x="5922136" y="4924819"/>
            <a:ext cx="5961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57109" y="4717491"/>
            <a:ext cx="1217213" cy="369332"/>
          </a:xfrm>
          <a:prstGeom prst="rect">
            <a:avLst/>
          </a:prstGeom>
          <a:noFill/>
        </p:spPr>
        <p:txBody>
          <a:bodyPr wrap="none" rtlCol="0">
            <a:spAutoFit/>
          </a:bodyPr>
          <a:lstStyle/>
          <a:p>
            <a:r>
              <a:rPr lang="en-US" dirty="0" smtClean="0">
                <a:solidFill>
                  <a:schemeClr val="bg2"/>
                </a:solidFill>
              </a:rPr>
              <a:t>first action</a:t>
            </a:r>
            <a:endParaRPr lang="en-US" dirty="0">
              <a:solidFill>
                <a:schemeClr val="bg2"/>
              </a:solidFill>
            </a:endParaRPr>
          </a:p>
        </p:txBody>
      </p:sp>
      <p:cxnSp>
        <p:nvCxnSpPr>
          <p:cNvPr id="13" name="Straight Arrow Connector 12"/>
          <p:cNvCxnSpPr/>
          <p:nvPr/>
        </p:nvCxnSpPr>
        <p:spPr>
          <a:xfrm rot="10800000">
            <a:off x="5919028" y="5349337"/>
            <a:ext cx="5961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54001" y="5142009"/>
            <a:ext cx="1481746" cy="369332"/>
          </a:xfrm>
          <a:prstGeom prst="rect">
            <a:avLst/>
          </a:prstGeom>
          <a:noFill/>
        </p:spPr>
        <p:txBody>
          <a:bodyPr wrap="none" rtlCol="0">
            <a:spAutoFit/>
          </a:bodyPr>
          <a:lstStyle/>
          <a:p>
            <a:r>
              <a:rPr lang="en-US" dirty="0" smtClean="0">
                <a:solidFill>
                  <a:schemeClr val="bg2"/>
                </a:solidFill>
              </a:rPr>
              <a:t>second action</a:t>
            </a:r>
            <a:endParaRPr lang="en-US" dirty="0">
              <a:solidFill>
                <a:schemeClr val="bg2"/>
              </a:solidFill>
            </a:endParaRPr>
          </a:p>
        </p:txBody>
      </p:sp>
      <p:cxnSp>
        <p:nvCxnSpPr>
          <p:cNvPr id="15" name="Straight Arrow Connector 14"/>
          <p:cNvCxnSpPr/>
          <p:nvPr/>
        </p:nvCxnSpPr>
        <p:spPr>
          <a:xfrm flipV="1">
            <a:off x="1840149" y="5362295"/>
            <a:ext cx="37585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1301" y="5151713"/>
            <a:ext cx="1326004" cy="369332"/>
          </a:xfrm>
          <a:prstGeom prst="rect">
            <a:avLst/>
          </a:prstGeom>
          <a:noFill/>
        </p:spPr>
        <p:txBody>
          <a:bodyPr wrap="none" rtlCol="0">
            <a:spAutoFit/>
          </a:bodyPr>
          <a:lstStyle/>
          <a:p>
            <a:r>
              <a:rPr lang="en-US" dirty="0" smtClean="0">
                <a:solidFill>
                  <a:schemeClr val="bg2"/>
                </a:solidFill>
              </a:rPr>
              <a:t>12 branches</a:t>
            </a:r>
            <a:endParaRPr lang="en-US" dirty="0">
              <a:solidFill>
                <a:schemeClr val="bg2"/>
              </a:solidFill>
            </a:endParaRPr>
          </a:p>
        </p:txBody>
      </p:sp>
      <p:graphicFrame>
        <p:nvGraphicFramePr>
          <p:cNvPr id="28675" name="Object 3"/>
          <p:cNvGraphicFramePr>
            <a:graphicFrameLocks noChangeAspect="1"/>
          </p:cNvGraphicFramePr>
          <p:nvPr/>
        </p:nvGraphicFramePr>
        <p:xfrm>
          <a:off x="1169988" y="5697796"/>
          <a:ext cx="5759450" cy="404812"/>
        </p:xfrm>
        <a:graphic>
          <a:graphicData uri="http://schemas.openxmlformats.org/presentationml/2006/ole">
            <mc:AlternateContent xmlns:mc="http://schemas.openxmlformats.org/markup-compatibility/2006">
              <mc:Choice xmlns:v="urn:schemas-microsoft-com:vml" Requires="v">
                <p:oleObj spid="_x0000_s28680" name="Equation" r:id="rId4" imgW="2895600" imgH="203200" progId="Equation.3">
                  <p:embed/>
                </p:oleObj>
              </mc:Choice>
              <mc:Fallback>
                <p:oleObj name="Equation" r:id="rId4" imgW="2895600" imgH="20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5697796"/>
                        <a:ext cx="575945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p:bldP spid="14"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11028</TotalTime>
  <Words>3544</Words>
  <Application>Microsoft Macintosh PowerPoint</Application>
  <PresentationFormat>On-screen Show (4:3)</PresentationFormat>
  <Paragraphs>292</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1_Office Theme</vt:lpstr>
      <vt:lpstr>Equation</vt:lpstr>
      <vt:lpstr>Chapter 10: Probability of Events</vt:lpstr>
      <vt:lpstr>Example 10.1 (Coin Flipping)</vt:lpstr>
      <vt:lpstr>Experiment, Sample Space, Elementary Event</vt:lpstr>
      <vt:lpstr>Events</vt:lpstr>
      <vt:lpstr>Example 10.2</vt:lpstr>
      <vt:lpstr>Example 10.3</vt:lpstr>
      <vt:lpstr>Example 10.3 (continued)</vt:lpstr>
      <vt:lpstr>Multiplication Principle</vt:lpstr>
      <vt:lpstr>Multiplication Principle</vt:lpstr>
      <vt:lpstr>Example</vt:lpstr>
      <vt:lpstr>Example (continued)</vt:lpstr>
      <vt:lpstr>Probability Function</vt:lpstr>
      <vt:lpstr>Probability of an Event</vt:lpstr>
      <vt:lpstr>Example</vt:lpstr>
      <vt:lpstr>Example (continued)</vt:lpstr>
      <vt:lpstr>Example 10.6 (Rolling Three Dice)</vt:lpstr>
      <vt:lpstr>Example 10.6 (continued)</vt:lpstr>
      <vt:lpstr>Terminology</vt:lpstr>
      <vt:lpstr>Terminology</vt:lpstr>
      <vt:lpstr>Terminology</vt:lpstr>
      <vt:lpstr>Example 10.7 (Albinism)</vt:lpstr>
      <vt:lpstr>Blood Types</vt:lpstr>
      <vt:lpstr>Example 10.8 (Blood Type)</vt:lpstr>
      <vt:lpstr>Permutations- Order Important</vt:lpstr>
      <vt:lpstr>Permutations</vt:lpstr>
      <vt:lpstr>Permutations: Factorial Notation</vt:lpstr>
      <vt:lpstr>Example 10.9 (Genome)</vt:lpstr>
      <vt:lpstr>Combinations: Order not Important</vt:lpstr>
      <vt:lpstr>Combinations: Order not Important</vt:lpstr>
      <vt:lpstr>Combinations: Order not Important</vt:lpstr>
      <vt:lpstr>Example</vt:lpstr>
      <vt:lpstr>Exercise 10.7</vt:lpstr>
      <vt:lpstr>Exercise 10.7</vt:lpstr>
      <vt:lpstr>Exercise 10.7</vt:lpstr>
      <vt:lpstr>Exercise 10.7</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Leslie Matrix Models &amp; Eigenvalues</dc:title>
  <dc:creator>Jason Bintz</dc:creator>
  <cp:lastModifiedBy>Jason</cp:lastModifiedBy>
  <cp:revision>64</cp:revision>
  <dcterms:created xsi:type="dcterms:W3CDTF">2013-04-02T01:51:54Z</dcterms:created>
  <dcterms:modified xsi:type="dcterms:W3CDTF">2014-03-25T13:57:39Z</dcterms:modified>
</cp:coreProperties>
</file>