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8" r:id="rId9"/>
    <p:sldId id="264" r:id="rId10"/>
    <p:sldId id="265" r:id="rId11"/>
    <p:sldId id="26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1" Type="http://schemas.openxmlformats.org/officeDocument/2006/relationships/image" Target="../media/image22.emf"/><Relationship Id="rId2"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 Id="rId3"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0D59F-182A-444A-B411-5B246BF84829}" type="datetimeFigureOut">
              <a:rPr lang="en-US" smtClean="0"/>
              <a:t>4/1/14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D838F-97E6-5A49-B0E9-AD7C84D87B26}" type="slidenum">
              <a:rPr lang="en-US" smtClean="0"/>
              <a:t>‹#›</a:t>
            </a:fld>
            <a:endParaRPr lang="en-US"/>
          </a:p>
        </p:txBody>
      </p:sp>
    </p:spTree>
    <p:extLst>
      <p:ext uri="{BB962C8B-B14F-4D97-AF65-F5344CB8AC3E}">
        <p14:creationId xmlns:p14="http://schemas.microsoft.com/office/powerpoint/2010/main" val="2091470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ED6735-FB99-194F-8AA0-1F566E95FDBB}" type="slidenum">
              <a:rPr lang="en-US">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9C099-9ACC-9F41-8890-C6C65F966529}" type="datetime1">
              <a:rPr lang="en-US" smtClean="0">
                <a:solidFill>
                  <a:prstClr val="white">
                    <a:tint val="75000"/>
                  </a:prstClr>
                </a:solidFill>
              </a:rPr>
              <a:pPr/>
              <a:t>4/1/14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DB6A7-4691-3C4A-A823-D1BFBC0639B6}" type="datetime1">
              <a:rPr lang="en-US" smtClean="0">
                <a:solidFill>
                  <a:prstClr val="white">
                    <a:tint val="75000"/>
                  </a:prstClr>
                </a:solidFill>
              </a:rPr>
              <a:pPr/>
              <a:t>4/1/14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Epidemioogical Model for Clostridium Difficile Transmission in Healthcare Settings</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88C96-81E6-D643-9017-EAF07C88A988}" type="slidenum">
              <a:rPr lang="en-US" smtClean="0">
                <a:solidFill>
                  <a:prstClr val="white">
                    <a:tint val="75000"/>
                  </a:prstClr>
                </a:solidFill>
              </a: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7.emf"/><Relationship Id="rId5" Type="http://schemas.openxmlformats.org/officeDocument/2006/relationships/oleObject" Target="../embeddings/oleObject15.bin"/><Relationship Id="rId6" Type="http://schemas.openxmlformats.org/officeDocument/2006/relationships/image" Target="../media/image18.emf"/><Relationship Id="rId7" Type="http://schemas.openxmlformats.org/officeDocument/2006/relationships/oleObject" Target="../embeddings/oleObject16.bin"/><Relationship Id="rId8"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0.emf"/><Relationship Id="rId5" Type="http://schemas.openxmlformats.org/officeDocument/2006/relationships/oleObject" Target="../embeddings/oleObject18.bin"/><Relationship Id="rId6" Type="http://schemas.openxmlformats.org/officeDocument/2006/relationships/image" Target="../media/image21.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6.emf"/><Relationship Id="rId13" Type="http://schemas.openxmlformats.org/officeDocument/2006/relationships/oleObject" Target="../embeddings/oleObject24.bin"/><Relationship Id="rId14" Type="http://schemas.openxmlformats.org/officeDocument/2006/relationships/image" Target="../media/image27.emf"/><Relationship Id="rId15" Type="http://schemas.openxmlformats.org/officeDocument/2006/relationships/oleObject" Target="../embeddings/oleObject25.bin"/><Relationship Id="rId16"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1.xml"/><Relationship Id="rId3" Type="http://schemas.openxmlformats.org/officeDocument/2006/relationships/oleObject" Target="../embeddings/oleObject19.bin"/><Relationship Id="rId4" Type="http://schemas.openxmlformats.org/officeDocument/2006/relationships/image" Target="../media/image22.emf"/><Relationship Id="rId5" Type="http://schemas.openxmlformats.org/officeDocument/2006/relationships/oleObject" Target="../embeddings/oleObject20.bin"/><Relationship Id="rId6" Type="http://schemas.openxmlformats.org/officeDocument/2006/relationships/image" Target="../media/image23.emf"/><Relationship Id="rId7" Type="http://schemas.openxmlformats.org/officeDocument/2006/relationships/oleObject" Target="../embeddings/oleObject21.bin"/><Relationship Id="rId8" Type="http://schemas.openxmlformats.org/officeDocument/2006/relationships/image" Target="../media/image24.emf"/><Relationship Id="rId9" Type="http://schemas.openxmlformats.org/officeDocument/2006/relationships/oleObject" Target="../embeddings/oleObject22.bin"/><Relationship Id="rId10"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9.emf"/><Relationship Id="rId5" Type="http://schemas.openxmlformats.org/officeDocument/2006/relationships/oleObject" Target="../embeddings/oleObject27.bin"/><Relationship Id="rId6"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2.emf"/><Relationship Id="rId5" Type="http://schemas.openxmlformats.org/officeDocument/2006/relationships/oleObject" Target="../embeddings/oleObject30.bin"/><Relationship Id="rId6" Type="http://schemas.openxmlformats.org/officeDocument/2006/relationships/image" Target="../media/image33.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4.emf"/><Relationship Id="rId5" Type="http://schemas.openxmlformats.org/officeDocument/2006/relationships/oleObject" Target="../embeddings/oleObject32.bin"/><Relationship Id="rId6" Type="http://schemas.openxmlformats.org/officeDocument/2006/relationships/image" Target="../media/image35.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oleObject" Target="../embeddings/oleObject33.bin"/><Relationship Id="rId6" Type="http://schemas.openxmlformats.org/officeDocument/2006/relationships/image" Target="../media/image36.emf"/><Relationship Id="rId7" Type="http://schemas.openxmlformats.org/officeDocument/2006/relationships/oleObject" Target="../embeddings/oleObject34.bin"/><Relationship Id="rId8" Type="http://schemas.openxmlformats.org/officeDocument/2006/relationships/image" Target="../media/image37.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7" Type="http://schemas.openxmlformats.org/officeDocument/2006/relationships/oleObject" Target="../embeddings/oleObject37.bin"/><Relationship Id="rId8"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43.emf"/><Relationship Id="rId5" Type="http://schemas.openxmlformats.org/officeDocument/2006/relationships/oleObject" Target="../embeddings/oleObject39.bin"/><Relationship Id="rId6" Type="http://schemas.openxmlformats.org/officeDocument/2006/relationships/image" Target="../media/image44.emf"/><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45.emf"/><Relationship Id="rId5" Type="http://schemas.openxmlformats.org/officeDocument/2006/relationships/oleObject" Target="../embeddings/oleObject41.bin"/><Relationship Id="rId6" Type="http://schemas.openxmlformats.org/officeDocument/2006/relationships/image" Target="../media/image46.emf"/><Relationship Id="rId7" Type="http://schemas.openxmlformats.org/officeDocument/2006/relationships/oleObject" Target="../embeddings/oleObject42.bin"/><Relationship Id="rId8" Type="http://schemas.openxmlformats.org/officeDocument/2006/relationships/image" Target="../media/image47.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8.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image" Target="../media/image3.emf"/><Relationship Id="rId8" Type="http://schemas.openxmlformats.org/officeDocument/2006/relationships/oleObject" Target="../embeddings/oleObject4.bin"/><Relationship Id="rId9"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6.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7.bin"/><Relationship Id="rId5"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8.bin"/><Relationship Id="rId5"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oleObject9.bin"/><Relationship Id="rId4" Type="http://schemas.openxmlformats.org/officeDocument/2006/relationships/image" Target="../media/image12.emf"/><Relationship Id="rId5" Type="http://schemas.openxmlformats.org/officeDocument/2006/relationships/oleObject" Target="../embeddings/oleObject10.bin"/><Relationship Id="rId6" Type="http://schemas.openxmlformats.org/officeDocument/2006/relationships/image" Target="../media/image13.emf"/><Relationship Id="rId7" Type="http://schemas.openxmlformats.org/officeDocument/2006/relationships/oleObject" Target="../embeddings/oleObject11.bin"/><Relationship Id="rId8" Type="http://schemas.openxmlformats.org/officeDocument/2006/relationships/image" Target="../media/image14.emf"/><Relationship Id="rId9" Type="http://schemas.openxmlformats.org/officeDocument/2006/relationships/oleObject" Target="../embeddings/oleObject12.bin"/><Relationship Id="rId10"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310991"/>
            <a:ext cx="8229600" cy="751563"/>
          </a:xfrm>
        </p:spPr>
        <p:txBody>
          <a:bodyPr anchor="ctr">
            <a:noAutofit/>
          </a:bodyPr>
          <a:lstStyle/>
          <a:p>
            <a:r>
              <a:rPr lang="en-US" sz="2400" dirty="0" smtClean="0"/>
              <a:t>Chapter </a:t>
            </a:r>
            <a:r>
              <a:rPr lang="en-US" sz="2400" dirty="0" smtClean="0"/>
              <a:t>12: </a:t>
            </a:r>
            <a:r>
              <a:rPr lang="en-US" sz="2400" dirty="0" smtClean="0"/>
              <a:t>Conditional Probability &amp; Independence</a:t>
            </a:r>
            <a:endParaRPr lang="en-US" sz="24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Font typeface="+mj-lt"/>
              <a:buAutoNum type="arabicPeriod"/>
            </a:pPr>
            <a:r>
              <a:rPr lang="en-US" dirty="0" smtClean="0"/>
              <a:t>(12.1</a:t>
            </a:r>
            <a:r>
              <a:rPr lang="en-US" dirty="0" smtClean="0"/>
              <a:t>) Conditional Probability</a:t>
            </a:r>
          </a:p>
          <a:p>
            <a:pPr marL="571500" indent="-571500">
              <a:buFont typeface="+mj-lt"/>
              <a:buAutoNum type="arabicPeriod"/>
            </a:pPr>
            <a:r>
              <a:rPr lang="en-US" dirty="0" smtClean="0"/>
              <a:t>(12.2</a:t>
            </a:r>
            <a:r>
              <a:rPr lang="en-US" dirty="0" smtClean="0"/>
              <a:t>) Independence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 P(A∩B)</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 A &amp; B be events in S. If If P(B) ≠ 0 then,</a:t>
            </a:r>
          </a:p>
          <a:p>
            <a:pPr marL="571500" indent="-571500"/>
            <a:endParaRPr lang="en-US" sz="2400" dirty="0" smtClean="0"/>
          </a:p>
          <a:p>
            <a:pPr marL="571500" indent="-571500">
              <a:buNone/>
            </a:pPr>
            <a:endParaRPr lang="en-US" sz="2400" dirty="0" smtClean="0"/>
          </a:p>
          <a:p>
            <a:pPr marL="571500" indent="-571500"/>
            <a:r>
              <a:rPr lang="en-US" sz="2400" dirty="0" smtClean="0"/>
              <a:t>The derivation follows immediately from the definition of conditional probability:</a:t>
            </a:r>
          </a:p>
          <a:p>
            <a:pPr marL="571500" indent="-571500"/>
            <a:endParaRPr lang="en-US" sz="2400" dirty="0" smtClean="0"/>
          </a:p>
          <a:p>
            <a:pPr marL="571500" indent="-571500"/>
            <a:endParaRPr lang="en-US" sz="2400" dirty="0" smtClean="0"/>
          </a:p>
          <a:p>
            <a:pPr marL="571500" indent="-571500"/>
            <a:r>
              <a:rPr lang="en-US" sz="2400" dirty="0" smtClean="0"/>
              <a:t>Notice that since set intersection is commutative (that is, A∩B = B∩A), we automatically get: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27651" name="Object 3"/>
          <p:cNvGraphicFramePr>
            <a:graphicFrameLocks noChangeAspect="1"/>
          </p:cNvGraphicFramePr>
          <p:nvPr/>
        </p:nvGraphicFramePr>
        <p:xfrm>
          <a:off x="1528236" y="1880116"/>
          <a:ext cx="3297237" cy="503238"/>
        </p:xfrm>
        <a:graphic>
          <a:graphicData uri="http://schemas.openxmlformats.org/presentationml/2006/ole">
            <mc:AlternateContent xmlns:mc="http://schemas.openxmlformats.org/markup-compatibility/2006">
              <mc:Choice xmlns:v="urn:schemas-microsoft-com:vml" Requires="v">
                <p:oleObj spid="_x0000_s28687" name="Equation" r:id="rId3" imgW="1498600" imgH="228600" progId="Equation.3">
                  <p:embed/>
                </p:oleObj>
              </mc:Choice>
              <mc:Fallback>
                <p:oleObj name="Equation" r:id="rId3" imgW="14986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36" y="1880116"/>
                        <a:ext cx="329723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1313440" y="3381691"/>
          <a:ext cx="5626100" cy="863600"/>
        </p:xfrm>
        <a:graphic>
          <a:graphicData uri="http://schemas.openxmlformats.org/presentationml/2006/ole">
            <mc:AlternateContent xmlns:mc="http://schemas.openxmlformats.org/markup-compatibility/2006">
              <mc:Choice xmlns:v="urn:schemas-microsoft-com:vml" Requires="v">
                <p:oleObj spid="_x0000_s28688" name="Equation" r:id="rId5" imgW="2895600" imgH="444500" progId="Equation.3">
                  <p:embed/>
                </p:oleObj>
              </mc:Choice>
              <mc:Fallback>
                <p:oleObj name="Equation" r:id="rId5" imgW="28956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440" y="3381691"/>
                        <a:ext cx="56261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7"/>
          <p:cNvGraphicFramePr>
            <a:graphicFrameLocks noChangeAspect="1"/>
          </p:cNvGraphicFramePr>
          <p:nvPr/>
        </p:nvGraphicFramePr>
        <p:xfrm>
          <a:off x="1580072" y="5324233"/>
          <a:ext cx="3297237" cy="503238"/>
        </p:xfrm>
        <a:graphic>
          <a:graphicData uri="http://schemas.openxmlformats.org/presentationml/2006/ole">
            <mc:AlternateContent xmlns:mc="http://schemas.openxmlformats.org/markup-compatibility/2006">
              <mc:Choice xmlns:v="urn:schemas-microsoft-com:vml" Requires="v">
                <p:oleObj spid="_x0000_s28689" name="Equation" r:id="rId7" imgW="1498600" imgH="228600" progId="Equation.3">
                  <p:embed/>
                </p:oleObj>
              </mc:Choice>
              <mc:Fallback>
                <p:oleObj name="Equation" r:id="rId7" imgW="149860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0072" y="5324233"/>
                        <a:ext cx="329723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12.3</a:t>
            </a:r>
            <a:r>
              <a:rPr lang="en-US" sz="2600" dirty="0" smtClean="0"/>
              <a:t>.a (Beetle Sampling without Replacement)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We have a population of 150 beetles. Thirty percent have wings and the rest are wingless. You select a beetle at random and record whether or not it has wings, and do not put it back. Then you select another beetle. </a:t>
            </a:r>
          </a:p>
          <a:p>
            <a:pPr marL="571500" indent="-571500">
              <a:buNone/>
            </a:pPr>
            <a:r>
              <a:rPr lang="en-US" sz="2400" dirty="0" smtClean="0"/>
              <a:t>What is the probability that the first and second beetle have wings? </a:t>
            </a:r>
          </a:p>
          <a:p>
            <a:pPr marL="571500" indent="-571500">
              <a:buNone/>
            </a:pPr>
            <a:r>
              <a:rPr lang="en-US" sz="2400" dirty="0" smtClean="0"/>
              <a:t>Solution: Let event A = “first beetle is winged,” and event B = “second beetle is winged.” First we note that, at the start, there are 0.3×150 = 45 winged beetles. Then: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29699" name="Object 3"/>
          <p:cNvGraphicFramePr>
            <a:graphicFrameLocks noChangeAspect="1"/>
          </p:cNvGraphicFramePr>
          <p:nvPr/>
        </p:nvGraphicFramePr>
        <p:xfrm>
          <a:off x="1242629" y="4855863"/>
          <a:ext cx="2877853" cy="439230"/>
        </p:xfrm>
        <a:graphic>
          <a:graphicData uri="http://schemas.openxmlformats.org/presentationml/2006/ole">
            <mc:AlternateContent xmlns:mc="http://schemas.openxmlformats.org/markup-compatibility/2006">
              <mc:Choice xmlns:v="urn:schemas-microsoft-com:vml" Requires="v">
                <p:oleObj spid="_x0000_s29706" name="Equation" r:id="rId3" imgW="1498600" imgH="228600" progId="Equation.3">
                  <p:embed/>
                </p:oleObj>
              </mc:Choice>
              <mc:Fallback>
                <p:oleObj name="Equation" r:id="rId3" imgW="149860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29" y="4855863"/>
                        <a:ext cx="2877853" cy="439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4"/>
          <p:cNvGraphicFramePr>
            <a:graphicFrameLocks noChangeAspect="1"/>
          </p:cNvGraphicFramePr>
          <p:nvPr/>
        </p:nvGraphicFramePr>
        <p:xfrm>
          <a:off x="2419343" y="5425738"/>
          <a:ext cx="2986152" cy="803910"/>
        </p:xfrm>
        <a:graphic>
          <a:graphicData uri="http://schemas.openxmlformats.org/presentationml/2006/ole">
            <mc:AlternateContent xmlns:mc="http://schemas.openxmlformats.org/markup-compatibility/2006">
              <mc:Choice xmlns:v="urn:schemas-microsoft-com:vml" Requires="v">
                <p:oleObj spid="_x0000_s29707" name="Equation" r:id="rId5" imgW="1511300" imgH="406400" progId="Equation.3">
                  <p:embed/>
                </p:oleObj>
              </mc:Choice>
              <mc:Fallback>
                <p:oleObj name="Equation" r:id="rId5" imgW="1511300" imgH="406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343" y="5425738"/>
                        <a:ext cx="2986152" cy="803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Definition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the probability of some event is not affected by the occurrence of another event. It seems natural in such a case to consider these events independent of one another. We formalize the notion:</a:t>
            </a:r>
          </a:p>
          <a:p>
            <a:pPr marL="571500" indent="-571500">
              <a:buNone/>
            </a:pPr>
            <a:r>
              <a:rPr lang="en-US" sz="2400" dirty="0" smtClean="0"/>
              <a:t>	We say events A and B are </a:t>
            </a:r>
            <a:r>
              <a:rPr lang="en-US" sz="2400" b="1" dirty="0" smtClean="0"/>
              <a:t>independent </a:t>
            </a:r>
            <a:r>
              <a:rPr lang="en-US" sz="2400" dirty="0" smtClean="0"/>
              <a:t>if P(A|B) = P(A).</a:t>
            </a:r>
          </a:p>
          <a:p>
            <a:pPr marL="571500" indent="-571500">
              <a:buNone/>
            </a:pPr>
            <a:r>
              <a:rPr lang="en-US" sz="2400" dirty="0" smtClean="0"/>
              <a:t>Notice that, formally, if we swap the letters A &amp; B in the definition, we get P(B|A) = P(B). We should verify that this is consistent with our definition for conditional probability: Suppose that A and B are independent. Then,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33796" name="Object 4"/>
          <p:cNvGraphicFramePr>
            <a:graphicFrameLocks noChangeAspect="1"/>
          </p:cNvGraphicFramePr>
          <p:nvPr/>
        </p:nvGraphicFramePr>
        <p:xfrm>
          <a:off x="515991" y="4878486"/>
          <a:ext cx="2039937" cy="503237"/>
        </p:xfrm>
        <a:graphic>
          <a:graphicData uri="http://schemas.openxmlformats.org/presentationml/2006/ole">
            <mc:AlternateContent xmlns:mc="http://schemas.openxmlformats.org/markup-compatibility/2006">
              <mc:Choice xmlns:v="urn:schemas-microsoft-com:vml" Requires="v">
                <p:oleObj spid="_x0000_s33818" name="Equation" r:id="rId3" imgW="927100" imgH="228600" progId="Equation.3">
                  <p:embed/>
                </p:oleObj>
              </mc:Choice>
              <mc:Fallback>
                <p:oleObj name="Equation" r:id="rId3" imgW="92710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91" y="4878486"/>
                        <a:ext cx="2039937"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2568887" y="4652784"/>
          <a:ext cx="1649412" cy="977900"/>
        </p:xfrm>
        <a:graphic>
          <a:graphicData uri="http://schemas.openxmlformats.org/presentationml/2006/ole">
            <mc:AlternateContent xmlns:mc="http://schemas.openxmlformats.org/markup-compatibility/2006">
              <mc:Choice xmlns:v="urn:schemas-microsoft-com:vml" Requires="v">
                <p:oleObj spid="_x0000_s33819" name="Equation" r:id="rId5" imgW="749300" imgH="444500" progId="Equation.3">
                  <p:embed/>
                </p:oleObj>
              </mc:Choice>
              <mc:Fallback>
                <p:oleObj name="Equation" r:id="rId5" imgW="749300" imgH="4445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887" y="4652784"/>
                        <a:ext cx="16494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6"/>
          <p:cNvGraphicFramePr>
            <a:graphicFrameLocks noChangeAspect="1"/>
          </p:cNvGraphicFramePr>
          <p:nvPr/>
        </p:nvGraphicFramePr>
        <p:xfrm>
          <a:off x="4643622" y="4915674"/>
          <a:ext cx="3019425" cy="447675"/>
        </p:xfrm>
        <a:graphic>
          <a:graphicData uri="http://schemas.openxmlformats.org/presentationml/2006/ole">
            <mc:AlternateContent xmlns:mc="http://schemas.openxmlformats.org/markup-compatibility/2006">
              <mc:Choice xmlns:v="urn:schemas-microsoft-com:vml" Requires="v">
                <p:oleObj spid="_x0000_s33820" name="Equation" r:id="rId7" imgW="1371600" imgH="203200" progId="Equation.3">
                  <p:embed/>
                </p:oleObj>
              </mc:Choice>
              <mc:Fallback>
                <p:oleObj name="Equation" r:id="rId7" imgW="1371600" imgH="203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622" y="4915674"/>
                        <a:ext cx="30194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nvGraphicFramePr>
        <p:xfrm>
          <a:off x="4231258" y="5022889"/>
          <a:ext cx="392113" cy="223838"/>
        </p:xfrm>
        <a:graphic>
          <a:graphicData uri="http://schemas.openxmlformats.org/presentationml/2006/ole">
            <mc:AlternateContent xmlns:mc="http://schemas.openxmlformats.org/markup-compatibility/2006">
              <mc:Choice xmlns:v="urn:schemas-microsoft-com:vml" Requires="v">
                <p:oleObj spid="_x0000_s33821" name="Equation" r:id="rId9" imgW="177800" imgH="101600" progId="Equation.3">
                  <p:embed/>
                </p:oleObj>
              </mc:Choice>
              <mc:Fallback>
                <p:oleObj name="Equation" r:id="rId9" imgW="177800" imgH="1016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1258" y="5022889"/>
                        <a:ext cx="392113" cy="22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0" name="Object 8"/>
          <p:cNvGraphicFramePr>
            <a:graphicFrameLocks noChangeAspect="1"/>
          </p:cNvGraphicFramePr>
          <p:nvPr/>
        </p:nvGraphicFramePr>
        <p:xfrm>
          <a:off x="4238551" y="5708432"/>
          <a:ext cx="392112" cy="223838"/>
        </p:xfrm>
        <a:graphic>
          <a:graphicData uri="http://schemas.openxmlformats.org/presentationml/2006/ole">
            <mc:AlternateContent xmlns:mc="http://schemas.openxmlformats.org/markup-compatibility/2006">
              <mc:Choice xmlns:v="urn:schemas-microsoft-com:vml" Requires="v">
                <p:oleObj spid="_x0000_s33822" name="Equation" r:id="rId11" imgW="177800" imgH="101600" progId="Equation.3">
                  <p:embed/>
                </p:oleObj>
              </mc:Choice>
              <mc:Fallback>
                <p:oleObj name="Equation" r:id="rId11" imgW="177800" imgH="1016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8551" y="5708432"/>
                        <a:ext cx="392112" cy="22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1" name="Object 9"/>
          <p:cNvGraphicFramePr>
            <a:graphicFrameLocks noChangeAspect="1"/>
          </p:cNvGraphicFramePr>
          <p:nvPr/>
        </p:nvGraphicFramePr>
        <p:xfrm>
          <a:off x="4650732" y="5351979"/>
          <a:ext cx="2403475" cy="979487"/>
        </p:xfrm>
        <a:graphic>
          <a:graphicData uri="http://schemas.openxmlformats.org/presentationml/2006/ole">
            <mc:AlternateContent xmlns:mc="http://schemas.openxmlformats.org/markup-compatibility/2006">
              <mc:Choice xmlns:v="urn:schemas-microsoft-com:vml" Requires="v">
                <p:oleObj spid="_x0000_s33823" name="Equation" r:id="rId13" imgW="1092200" imgH="444500" progId="Equation.3">
                  <p:embed/>
                </p:oleObj>
              </mc:Choice>
              <mc:Fallback>
                <p:oleObj name="Equation" r:id="rId13" imgW="1092200" imgH="4445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0732" y="5351979"/>
                        <a:ext cx="2403475"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2" name="Object 10"/>
          <p:cNvGraphicFramePr>
            <a:graphicFrameLocks noChangeAspect="1"/>
          </p:cNvGraphicFramePr>
          <p:nvPr/>
        </p:nvGraphicFramePr>
        <p:xfrm>
          <a:off x="7028289" y="5565894"/>
          <a:ext cx="1285875" cy="503237"/>
        </p:xfrm>
        <a:graphic>
          <a:graphicData uri="http://schemas.openxmlformats.org/presentationml/2006/ole">
            <mc:AlternateContent xmlns:mc="http://schemas.openxmlformats.org/markup-compatibility/2006">
              <mc:Choice xmlns:v="urn:schemas-microsoft-com:vml" Requires="v">
                <p:oleObj spid="_x0000_s33824" name="Equation" r:id="rId15" imgW="584200" imgH="228600" progId="Equation.3">
                  <p:embed/>
                </p:oleObj>
              </mc:Choice>
              <mc:Fallback>
                <p:oleObj name="Equation" r:id="rId15" imgW="584200" imgH="2286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8289" y="5565894"/>
                        <a:ext cx="12858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rame 13"/>
          <p:cNvSpPr/>
          <p:nvPr/>
        </p:nvSpPr>
        <p:spPr>
          <a:xfrm>
            <a:off x="4663691" y="4904402"/>
            <a:ext cx="3012315" cy="473493"/>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16195" y="5604768"/>
            <a:ext cx="2479465" cy="646331"/>
          </a:xfrm>
          <a:prstGeom prst="rect">
            <a:avLst/>
          </a:prstGeom>
          <a:noFill/>
          <a:ln>
            <a:solidFill>
              <a:srgbClr val="FF0000"/>
            </a:solidFill>
          </a:ln>
        </p:spPr>
        <p:txBody>
          <a:bodyPr wrap="none" rtlCol="0">
            <a:spAutoFit/>
          </a:bodyPr>
          <a:lstStyle/>
          <a:p>
            <a:r>
              <a:rPr lang="en-US" dirty="0" smtClean="0">
                <a:solidFill>
                  <a:schemeClr val="bg2"/>
                </a:solidFill>
              </a:rPr>
              <a:t>We want to take special </a:t>
            </a:r>
          </a:p>
          <a:p>
            <a:r>
              <a:rPr lang="en-US" dirty="0" smtClean="0">
                <a:solidFill>
                  <a:schemeClr val="bg2"/>
                </a:solidFill>
              </a:rPr>
              <a:t>note of this relationship.</a:t>
            </a:r>
            <a:endParaRPr lang="en-US" dirty="0">
              <a:solidFill>
                <a:schemeClr val="bg2"/>
              </a:solidFill>
            </a:endParaRPr>
          </a:p>
        </p:txBody>
      </p:sp>
      <p:cxnSp>
        <p:nvCxnSpPr>
          <p:cNvPr id="17" name="Straight Arrow Connector 16"/>
          <p:cNvCxnSpPr/>
          <p:nvPr/>
        </p:nvCxnSpPr>
        <p:spPr>
          <a:xfrm flipV="1">
            <a:off x="3834537" y="5381723"/>
            <a:ext cx="776591" cy="3267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8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8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8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Probability Law</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 A &amp; B be </a:t>
            </a:r>
            <a:r>
              <a:rPr lang="en-US" sz="2400" i="1" dirty="0" smtClean="0"/>
              <a:t>independent </a:t>
            </a:r>
            <a:r>
              <a:rPr lang="en-US" sz="2400" dirty="0" smtClean="0"/>
              <a:t>events in S. Then,</a:t>
            </a:r>
          </a:p>
          <a:p>
            <a:pPr marL="571500" indent="-571500"/>
            <a:endParaRPr lang="en-US" sz="2400" dirty="0" smtClean="0"/>
          </a:p>
          <a:p>
            <a:pPr marL="571500" indent="-571500">
              <a:buNone/>
            </a:pPr>
            <a:endParaRPr lang="en-US" sz="2400" dirty="0" smtClean="0"/>
          </a:p>
          <a:p>
            <a:pPr marL="571500" indent="-571500"/>
            <a:r>
              <a:rPr lang="en-US" sz="2400" dirty="0" smtClean="0"/>
              <a:t>Notice, when two events are mutually exclusive, the probability of either/or event is the sum of the probabilities of each event. However, when two events are independent, the probability of both events occurring is the product of the probabilities of each event: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34825" name="Object 9"/>
          <p:cNvGraphicFramePr>
            <a:graphicFrameLocks noChangeAspect="1"/>
          </p:cNvGraphicFramePr>
          <p:nvPr/>
        </p:nvGraphicFramePr>
        <p:xfrm>
          <a:off x="1831387" y="1882737"/>
          <a:ext cx="3019425" cy="447675"/>
        </p:xfrm>
        <a:graphic>
          <a:graphicData uri="http://schemas.openxmlformats.org/presentationml/2006/ole">
            <mc:AlternateContent xmlns:mc="http://schemas.openxmlformats.org/markup-compatibility/2006">
              <mc:Choice xmlns:v="urn:schemas-microsoft-com:vml" Requires="v">
                <p:oleObj spid="_x0000_s34832" name="Equation" r:id="rId3" imgW="1371600" imgH="203200" progId="Equation.3">
                  <p:embed/>
                </p:oleObj>
              </mc:Choice>
              <mc:Fallback>
                <p:oleObj name="Equation" r:id="rId3" imgW="1371600" imgH="2032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387" y="1882737"/>
                        <a:ext cx="30194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Table 15"/>
          <p:cNvGraphicFramePr>
            <a:graphicFrameLocks noGrp="1"/>
          </p:cNvGraphicFramePr>
          <p:nvPr/>
        </p:nvGraphicFramePr>
        <p:xfrm>
          <a:off x="1394414" y="4758330"/>
          <a:ext cx="6096000" cy="1112520"/>
        </p:xfrm>
        <a:graphic>
          <a:graphicData uri="http://schemas.openxmlformats.org/drawingml/2006/table">
            <a:tbl>
              <a:tblPr firstRow="1" bandRow="1">
                <a:tableStyleId>{2D5ABB26-0587-4C30-8999-92F81FD0307C}</a:tableStyleId>
              </a:tblPr>
              <a:tblGrid>
                <a:gridCol w="2032000"/>
                <a:gridCol w="2032000"/>
                <a:gridCol w="2032000"/>
              </a:tblGrid>
              <a:tr h="370840">
                <a:tc>
                  <a:txBody>
                    <a:bodyPr/>
                    <a:lstStyle/>
                    <a:p>
                      <a:pPr algn="ctr"/>
                      <a:endParaRPr lang="en-US" dirty="0"/>
                    </a:p>
                  </a:txBody>
                  <a:tcPr anchor="ctr">
                    <a:solidFill>
                      <a:schemeClr val="tx1"/>
                    </a:solidFill>
                  </a:tcPr>
                </a:tc>
                <a:tc>
                  <a:txBody>
                    <a:bodyPr/>
                    <a:lstStyle/>
                    <a:p>
                      <a:pPr algn="ctr"/>
                      <a:r>
                        <a:rPr lang="en-US" dirty="0" smtClean="0">
                          <a:solidFill>
                            <a:schemeClr val="bg2"/>
                          </a:solidFill>
                        </a:rPr>
                        <a:t>P(A∪B)</a:t>
                      </a:r>
                      <a:endParaRPr lang="en-US" dirty="0">
                        <a:solidFill>
                          <a:schemeClr val="bg2"/>
                        </a:solidFill>
                      </a:endParaRPr>
                    </a:p>
                  </a:txBody>
                  <a:tcP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P(A∩B)</a:t>
                      </a:r>
                    </a:p>
                  </a:txBody>
                  <a:tcPr>
                    <a:solidFill>
                      <a:schemeClr val="tx1"/>
                    </a:solidFill>
                  </a:tcPr>
                </a:tc>
              </a:tr>
              <a:tr h="370840">
                <a:tc>
                  <a:txBody>
                    <a:bodyPr/>
                    <a:lstStyle/>
                    <a:p>
                      <a:pPr algn="ctr"/>
                      <a:r>
                        <a:rPr lang="en-US" dirty="0" smtClean="0">
                          <a:solidFill>
                            <a:schemeClr val="bg2"/>
                          </a:solidFill>
                        </a:rPr>
                        <a:t>Mutually exclusive</a:t>
                      </a:r>
                      <a:endParaRPr lang="en-US" dirty="0">
                        <a:solidFill>
                          <a:schemeClr val="bg2"/>
                        </a:solidFill>
                      </a:endParaRPr>
                    </a:p>
                  </a:txBody>
                  <a:tcPr anchor="ctr">
                    <a:solidFill>
                      <a:schemeClr val="tx1"/>
                    </a:solidFill>
                  </a:tcPr>
                </a:tc>
                <a:tc>
                  <a:txBody>
                    <a:bodyPr/>
                    <a:lstStyle/>
                    <a:p>
                      <a:pPr algn="ctr"/>
                      <a:r>
                        <a:rPr lang="en-US" dirty="0" smtClean="0">
                          <a:solidFill>
                            <a:schemeClr val="bg1"/>
                          </a:solidFill>
                        </a:rPr>
                        <a:t>P(A) + P(B)</a:t>
                      </a:r>
                      <a:endParaRPr lang="en-US" dirty="0">
                        <a:solidFill>
                          <a:schemeClr val="bg1"/>
                        </a:solidFill>
                      </a:endParaRPr>
                    </a:p>
                  </a:txBody>
                  <a:tcPr>
                    <a:solidFill>
                      <a:schemeClr val="tx1"/>
                    </a:solidFill>
                  </a:tcPr>
                </a:tc>
                <a:tc>
                  <a:txBody>
                    <a:bodyPr/>
                    <a:lstStyle/>
                    <a:p>
                      <a:pPr algn="ctr"/>
                      <a:endParaRPr lang="en-US" dirty="0">
                        <a:solidFill>
                          <a:schemeClr val="bg1"/>
                        </a:solidFill>
                      </a:endParaRPr>
                    </a:p>
                  </a:txBody>
                  <a:tcPr>
                    <a:solidFill>
                      <a:schemeClr val="tx1"/>
                    </a:solidFill>
                  </a:tcPr>
                </a:tc>
              </a:tr>
              <a:tr h="370840">
                <a:tc>
                  <a:txBody>
                    <a:bodyPr/>
                    <a:lstStyle/>
                    <a:p>
                      <a:pPr algn="ctr"/>
                      <a:r>
                        <a:rPr lang="en-US" dirty="0" smtClean="0">
                          <a:solidFill>
                            <a:schemeClr val="bg2"/>
                          </a:solidFill>
                        </a:rPr>
                        <a:t>Independent</a:t>
                      </a:r>
                      <a:endParaRPr lang="en-US" dirty="0">
                        <a:solidFill>
                          <a:schemeClr val="bg2"/>
                        </a:solidFill>
                      </a:endParaRPr>
                    </a:p>
                  </a:txBody>
                  <a:tcPr anchor="ctr">
                    <a:solidFill>
                      <a:schemeClr val="tx1"/>
                    </a:solidFill>
                  </a:tcPr>
                </a:tc>
                <a:tc>
                  <a:txBody>
                    <a:bodyPr/>
                    <a:lstStyle/>
                    <a:p>
                      <a:pPr algn="ctr"/>
                      <a:r>
                        <a:rPr lang="en-US" dirty="0" smtClean="0">
                          <a:solidFill>
                            <a:schemeClr val="bg1"/>
                          </a:solidFill>
                        </a:rPr>
                        <a:t>?</a:t>
                      </a:r>
                      <a:endParaRPr lang="en-US" dirty="0">
                        <a:solidFill>
                          <a:schemeClr val="bg1"/>
                        </a:solidFill>
                      </a:endParaRPr>
                    </a:p>
                  </a:txBody>
                  <a:tcP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P(A) P(B)</a:t>
                      </a:r>
                    </a:p>
                  </a:txBody>
                  <a:tcPr>
                    <a:solidFill>
                      <a:schemeClr val="tx1"/>
                    </a:solidFill>
                  </a:tcPr>
                </a:tc>
              </a:tr>
            </a:tbl>
          </a:graphicData>
        </a:graphic>
      </p:graphicFrame>
      <p:cxnSp>
        <p:nvCxnSpPr>
          <p:cNvPr id="19" name="Straight Connector 18"/>
          <p:cNvCxnSpPr/>
          <p:nvPr/>
        </p:nvCxnSpPr>
        <p:spPr>
          <a:xfrm rot="5400000">
            <a:off x="3361584" y="5475964"/>
            <a:ext cx="6373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67311" y="5145104"/>
            <a:ext cx="3563366"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4" name="Object 23"/>
          <p:cNvGraphicFramePr>
            <a:graphicFrameLocks noChangeAspect="1"/>
          </p:cNvGraphicFramePr>
          <p:nvPr/>
        </p:nvGraphicFramePr>
        <p:xfrm>
          <a:off x="6323850" y="5209892"/>
          <a:ext cx="272099" cy="249427"/>
        </p:xfrm>
        <a:graphic>
          <a:graphicData uri="http://schemas.openxmlformats.org/presentationml/2006/ole">
            <mc:AlternateContent xmlns:mc="http://schemas.openxmlformats.org/markup-compatibility/2006">
              <mc:Choice xmlns:v="urn:schemas-microsoft-com:vml" Requires="v">
                <p:oleObj spid="_x0000_s34833" name="Equation" r:id="rId5" imgW="152400" imgH="139700" progId="Equation.3">
                  <p:embed/>
                </p:oleObj>
              </mc:Choice>
              <mc:Fallback>
                <p:oleObj name="Equation" r:id="rId5" imgW="152400" imgH="1397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850" y="5209892"/>
                        <a:ext cx="272099" cy="249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Mutually Exclusive &amp; Independent?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Recall that if events A and B are mutually exclusive, then P(A∩B) = 0. So if P(B) ≠ 0, then by the definition of conditional probability we have:</a:t>
            </a:r>
          </a:p>
          <a:p>
            <a:pPr marL="571500" indent="-571500">
              <a:buNone/>
            </a:pPr>
            <a:endParaRPr lang="en-US" sz="2400" dirty="0" smtClean="0"/>
          </a:p>
          <a:p>
            <a:pPr marL="571500" indent="-571500"/>
            <a:r>
              <a:rPr lang="en-US" sz="2400" dirty="0" smtClean="0"/>
              <a:t>Now we ask, can events A and B be both independent and mutually exclusive? </a:t>
            </a:r>
          </a:p>
          <a:p>
            <a:pPr marL="571500" indent="-571500"/>
            <a:r>
              <a:rPr lang="en-US" sz="2400" dirty="0" smtClean="0"/>
              <a:t>Suppose, they were then P(A|B) = P(A) and P(A|B) = 0, and thus P(A) = 0. Furthermore, P(B|A) = P(B) and P(B|A) = 0, and thus P(B) = 0. </a:t>
            </a:r>
          </a:p>
          <a:p>
            <a:pPr marL="571500" indent="-571500"/>
            <a:r>
              <a:rPr lang="en-US" sz="2400" dirty="0" smtClean="0"/>
              <a:t>Therefore, if events A and B are both independent and mutually exclusive, then P(A) = 0 and P(B) = 0. That is, events that are both mutually exclusive and independent are only events with zero probability.</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10" name="Object 9"/>
          <p:cNvGraphicFramePr>
            <a:graphicFrameLocks noChangeAspect="1"/>
          </p:cNvGraphicFramePr>
          <p:nvPr/>
        </p:nvGraphicFramePr>
        <p:xfrm>
          <a:off x="5289545" y="1897991"/>
          <a:ext cx="2734038" cy="846826"/>
        </p:xfrm>
        <a:graphic>
          <a:graphicData uri="http://schemas.openxmlformats.org/presentationml/2006/ole">
            <mc:AlternateContent xmlns:mc="http://schemas.openxmlformats.org/markup-compatibility/2006">
              <mc:Choice xmlns:v="urn:schemas-microsoft-com:vml" Requires="v">
                <p:oleObj spid="_x0000_s35848" name="Equation" r:id="rId3" imgW="1435100" imgH="444500" progId="Equation.3">
                  <p:embed/>
                </p:oleObj>
              </mc:Choice>
              <mc:Fallback>
                <p:oleObj name="Equation" r:id="rId3" imgW="1435100" imgH="4445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545" y="1897991"/>
                        <a:ext cx="2734038" cy="846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12.4</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571500" indent="-571500">
              <a:buNone/>
            </a:pPr>
            <a:r>
              <a:rPr lang="en-US" sz="2400" dirty="0" smtClean="0"/>
              <a:t>Two dice are tossed, one at a time. Let A = “6 on first die”, B = “sum of 7”, and C = “sum of 8”. Which events are independent? Which events are mutually exclusive? </a:t>
            </a:r>
          </a:p>
          <a:p>
            <a:pPr marL="571500" indent="-571500">
              <a:buNone/>
            </a:pPr>
            <a:r>
              <a:rPr lang="en-US" sz="2400" dirty="0" smtClean="0"/>
              <a:t>Solution: </a:t>
            </a:r>
          </a:p>
          <a:p>
            <a:pPr marL="571500" indent="-571500">
              <a:buNone/>
            </a:pPr>
            <a:r>
              <a:rPr lang="en-US" sz="2400" b="1" dirty="0" smtClean="0"/>
              <a:t>B&amp;C:</a:t>
            </a:r>
            <a:r>
              <a:rPr lang="en-US" sz="2400" dirty="0" smtClean="0"/>
              <a:t> Clearly, B and C are mutually exclusive with non-zero probabilities, and therefore not independent. </a:t>
            </a:r>
          </a:p>
          <a:p>
            <a:pPr marL="571500" indent="-571500">
              <a:buNone/>
            </a:pPr>
            <a:r>
              <a:rPr lang="en-US" sz="2400" dirty="0" smtClean="0"/>
              <a:t>To answer the question for A&amp;B and A&amp;C, we need the following probabilities:</a:t>
            </a:r>
          </a:p>
          <a:p>
            <a:pPr marL="571500" indent="-571500">
              <a:buNone/>
            </a:pPr>
            <a:r>
              <a:rPr lang="en-US" sz="2400" dirty="0" smtClean="0"/>
              <a:t>	There are six possible outcomes on a die and only one way to roll a 6. Thus, </a:t>
            </a:r>
            <a:r>
              <a:rPr lang="en-US" sz="2400" b="1" dirty="0" smtClean="0"/>
              <a:t>P(A) = 1/6 </a:t>
            </a:r>
            <a:r>
              <a:rPr lang="en-US" sz="2400" dirty="0" smtClean="0"/>
              <a:t>. In rolling two dice, there are 6 × 6 = 36 possible outcomes. There are six ways to get a “sum of 7”, {(16), (25), (34), (43), (52), (61)}. Thus, </a:t>
            </a:r>
            <a:r>
              <a:rPr lang="en-US" sz="2400" b="1" dirty="0" smtClean="0"/>
              <a:t>P(B) = 6/36 = 1/6</a:t>
            </a:r>
            <a:r>
              <a:rPr lang="en-US" sz="2400" dirty="0" smtClean="0"/>
              <a:t>. There are five ways to get a “sum of 8”, {(26), (35), (44), (53), (62)}. Thus, </a:t>
            </a:r>
            <a:r>
              <a:rPr lang="en-US" sz="2400" b="1" dirty="0" smtClean="0"/>
              <a:t>P(C) = 5/36</a:t>
            </a:r>
            <a:r>
              <a:rPr lang="en-US" sz="2400" dirty="0" smtClean="0"/>
              <a:t>. Event (A∩B) can only occur with a 6 on the first die and a 1 on the second die. Thus, </a:t>
            </a:r>
            <a:r>
              <a:rPr lang="en-US" sz="2400" b="1" dirty="0" smtClean="0"/>
              <a:t>P(A∩B) = 1/36</a:t>
            </a:r>
            <a:r>
              <a:rPr lang="en-US" sz="2400" dirty="0" smtClean="0"/>
              <a:t>. Event (A∩C) can only occur with a 6 on the </a:t>
            </a:r>
            <a:r>
              <a:rPr lang="en-US" sz="2400" dirty="0" err="1" smtClean="0"/>
              <a:t>ﬁrst</a:t>
            </a:r>
            <a:r>
              <a:rPr lang="en-US" sz="2400" dirty="0" smtClean="0"/>
              <a:t> die and a 2 on the second die. Thus, </a:t>
            </a:r>
            <a:r>
              <a:rPr lang="en-US" sz="2400" b="1" dirty="0" smtClean="0"/>
              <a:t>P(A∩C ) = 1/36</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12.4</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And we have the following:</a:t>
            </a:r>
          </a:p>
          <a:p>
            <a:pPr marL="571500" indent="-571500">
              <a:buNone/>
            </a:pPr>
            <a:endParaRPr lang="en-US" sz="2400" dirty="0" smtClean="0"/>
          </a:p>
          <a:p>
            <a:pPr marL="571500" indent="-571500">
              <a:buNone/>
            </a:pPr>
            <a:r>
              <a:rPr lang="en-US" sz="2400" b="1" dirty="0" smtClean="0"/>
              <a:t>A&amp;B:</a:t>
            </a:r>
            <a:endParaRPr lang="en-US" sz="2400" dirty="0" smtClean="0"/>
          </a:p>
          <a:p>
            <a:pPr marL="571500" indent="-571500">
              <a:buNone/>
            </a:pPr>
            <a:endParaRPr lang="en-US" sz="2400" dirty="0" smtClean="0"/>
          </a:p>
          <a:p>
            <a:pPr marL="571500" indent="-571500">
              <a:buNone/>
            </a:pPr>
            <a:r>
              <a:rPr lang="en-US" sz="2400" dirty="0" smtClean="0"/>
              <a:t>		Thus, A&amp;B are independent (and not mutually exclusive.)</a:t>
            </a:r>
          </a:p>
          <a:p>
            <a:pPr marL="571500" indent="-571500">
              <a:buNone/>
            </a:pPr>
            <a:endParaRPr lang="en-US" sz="2400" dirty="0" smtClean="0"/>
          </a:p>
          <a:p>
            <a:pPr marL="571500" indent="-571500">
              <a:buNone/>
            </a:pPr>
            <a:r>
              <a:rPr lang="en-US" sz="2400" b="1" dirty="0" smtClean="0"/>
              <a:t>A&amp;C:</a:t>
            </a:r>
            <a:endParaRPr lang="en-US" sz="2400" dirty="0" smtClean="0"/>
          </a:p>
          <a:p>
            <a:pPr marL="571500" indent="-571500">
              <a:buNone/>
            </a:pPr>
            <a:endParaRPr lang="en-US" sz="2400" dirty="0" smtClean="0"/>
          </a:p>
          <a:p>
            <a:pPr marL="571500" indent="-571500">
              <a:buNone/>
            </a:pPr>
            <a:r>
              <a:rPr lang="en-US" sz="2400" dirty="0" smtClean="0"/>
              <a:t>		Thus, A&amp;C are not independent (and not mutually 	exclusive.)</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37890" name="Object 2"/>
          <p:cNvGraphicFramePr>
            <a:graphicFrameLocks noChangeAspect="1"/>
          </p:cNvGraphicFramePr>
          <p:nvPr/>
        </p:nvGraphicFramePr>
        <p:xfrm>
          <a:off x="1260463" y="1917125"/>
          <a:ext cx="4614862" cy="863600"/>
        </p:xfrm>
        <a:graphic>
          <a:graphicData uri="http://schemas.openxmlformats.org/presentationml/2006/ole">
            <mc:AlternateContent xmlns:mc="http://schemas.openxmlformats.org/markup-compatibility/2006">
              <mc:Choice xmlns:v="urn:schemas-microsoft-com:vml" Requires="v">
                <p:oleObj spid="_x0000_s37897" name="Equation" r:id="rId3" imgW="2374900" imgH="444500" progId="Equation.3">
                  <p:embed/>
                </p:oleObj>
              </mc:Choice>
              <mc:Fallback>
                <p:oleObj name="Equation" r:id="rId3" imgW="23749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63" y="1917125"/>
                        <a:ext cx="46148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1309688" y="3702050"/>
          <a:ext cx="4640262" cy="863600"/>
        </p:xfrm>
        <a:graphic>
          <a:graphicData uri="http://schemas.openxmlformats.org/presentationml/2006/ole">
            <mc:AlternateContent xmlns:mc="http://schemas.openxmlformats.org/markup-compatibility/2006">
              <mc:Choice xmlns:v="urn:schemas-microsoft-com:vml" Requires="v">
                <p:oleObj spid="_x0000_s37898" name="Equation" r:id="rId5" imgW="2387600" imgH="444500" progId="Equation.3">
                  <p:embed/>
                </p:oleObj>
              </mc:Choice>
              <mc:Fallback>
                <p:oleObj name="Equation" r:id="rId5" imgW="23876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688" y="3702050"/>
                        <a:ext cx="46402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When to Assume Independence?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When is it reasonable to assume independence? Some examples relevant to our chapter:</a:t>
            </a:r>
          </a:p>
          <a:p>
            <a:pPr marL="571500" indent="-571500">
              <a:buFont typeface="+mj-lt"/>
              <a:buAutoNum type="arabicPeriod"/>
            </a:pPr>
            <a:r>
              <a:rPr lang="en-US" sz="2400" dirty="0" smtClean="0"/>
              <a:t>Result of second sample is independent of first if first is placed back into sampling pool. </a:t>
            </a:r>
          </a:p>
          <a:p>
            <a:pPr marL="571500" indent="-571500">
              <a:buFont typeface="+mj-lt"/>
              <a:buAutoNum type="arabicPeriod"/>
            </a:pPr>
            <a:r>
              <a:rPr lang="en-US" sz="2400" dirty="0" smtClean="0"/>
              <a:t>Sex of second child is independent of first child. </a:t>
            </a:r>
          </a:p>
          <a:p>
            <a:pPr marL="571500" indent="-571500">
              <a:buFont typeface="+mj-lt"/>
              <a:buAutoNum type="arabicPeriod"/>
            </a:pPr>
            <a:r>
              <a:rPr lang="en-US" sz="2400" dirty="0" smtClean="0"/>
              <a:t>Random selection of alleles on genes located on separate chromosomes (Mendel’s Second Law of Independent Assortment).</a:t>
            </a:r>
          </a:p>
          <a:p>
            <a:pPr marL="571500" indent="-571500">
              <a:buFont typeface="+mj-lt"/>
              <a:buAutoNum type="arabicPeriod"/>
            </a:pPr>
            <a:r>
              <a:rPr lang="en-US" sz="2400" dirty="0" smtClean="0"/>
              <a:t>The genotypes of non-related individuals are independent events.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12.5 </a:t>
            </a:r>
            <a:r>
              <a:rPr lang="en-US" sz="2800" dirty="0" smtClean="0"/>
              <a:t>(Beetle Sampling with Replacement)</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we have a population of 150 beetles. Forty-five of the beetles have wings and the rest are wingless. You select a beetle at random and record whether or not it has wings, and then put it back amongst the other beetles. Then you select another beetle. Let events A = “</a:t>
            </a:r>
            <a:r>
              <a:rPr lang="en-US" sz="2400" dirty="0" err="1" smtClean="0"/>
              <a:t>ﬁrst</a:t>
            </a:r>
            <a:r>
              <a:rPr lang="en-US" sz="2400" dirty="0" smtClean="0"/>
              <a:t> beetle has wings” and B = “second beetle has wings” </a:t>
            </a:r>
          </a:p>
          <a:p>
            <a:pPr marL="571500" indent="-571500">
              <a:buNone/>
            </a:pPr>
            <a:r>
              <a:rPr lang="en-US" sz="2400" dirty="0" smtClean="0"/>
              <a:t>What is the probability that (a) the first and second beetle have wings? and (</a:t>
            </a:r>
            <a:r>
              <a:rPr lang="en-US" sz="2400" dirty="0" err="1" smtClean="0"/>
              <a:t>b</a:t>
            </a:r>
            <a:r>
              <a:rPr lang="en-US" sz="2400" dirty="0" smtClean="0"/>
              <a:t>) the </a:t>
            </a:r>
            <a:r>
              <a:rPr lang="en-US" sz="2400" dirty="0" err="1" smtClean="0"/>
              <a:t>ﬁrst</a:t>
            </a:r>
            <a:r>
              <a:rPr lang="en-US" sz="2400" dirty="0" smtClean="0"/>
              <a:t> beetle has wings and the second beetle does not have wings?</a:t>
            </a:r>
          </a:p>
          <a:p>
            <a:pPr marL="571500" indent="-571500">
              <a:buNone/>
            </a:pPr>
            <a:r>
              <a:rPr lang="en-US" sz="2400" dirty="0" smtClean="0"/>
              <a:t>Solution:</a:t>
            </a:r>
          </a:p>
          <a:p>
            <a:pPr marL="571500" indent="-571500">
              <a:buNone/>
            </a:pPr>
            <a:r>
              <a:rPr lang="en-US" sz="2400" dirty="0" smtClean="0"/>
              <a:t>(a)</a:t>
            </a:r>
          </a:p>
          <a:p>
            <a:pPr marL="571500" indent="-571500">
              <a:buNone/>
            </a:pPr>
            <a:r>
              <a:rPr lang="en-US" sz="2400" dirty="0" smtClean="0"/>
              <a:t>(</a:t>
            </a:r>
            <a:r>
              <a:rPr lang="en-US" sz="2400" dirty="0" err="1" smtClean="0"/>
              <a:t>b</a:t>
            </a:r>
            <a:r>
              <a:rPr lang="en-US" sz="2400" dirty="0" smtClean="0"/>
              <a:t>)</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6" name="Object 5"/>
          <p:cNvGraphicFramePr>
            <a:graphicFrameLocks noChangeAspect="1"/>
          </p:cNvGraphicFramePr>
          <p:nvPr/>
        </p:nvGraphicFramePr>
        <p:xfrm>
          <a:off x="1107308" y="5161263"/>
          <a:ext cx="4632900" cy="386075"/>
        </p:xfrm>
        <a:graphic>
          <a:graphicData uri="http://schemas.openxmlformats.org/presentationml/2006/ole">
            <mc:AlternateContent xmlns:mc="http://schemas.openxmlformats.org/markup-compatibility/2006">
              <mc:Choice xmlns:v="urn:schemas-microsoft-com:vml" Requires="v">
                <p:oleObj spid="_x0000_s39945" name="Equation" r:id="rId3" imgW="2438400" imgH="203200" progId="Equation.3">
                  <p:embed/>
                </p:oleObj>
              </mc:Choice>
              <mc:Fallback>
                <p:oleObj name="Equation" r:id="rId3" imgW="2438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308" y="5161263"/>
                        <a:ext cx="4632900" cy="38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1096963" y="5570022"/>
          <a:ext cx="4656137" cy="433387"/>
        </p:xfrm>
        <a:graphic>
          <a:graphicData uri="http://schemas.openxmlformats.org/presentationml/2006/ole">
            <mc:AlternateContent xmlns:mc="http://schemas.openxmlformats.org/markup-compatibility/2006">
              <mc:Choice xmlns:v="urn:schemas-microsoft-com:vml" Requires="v">
                <p:oleObj spid="_x0000_s39946" name="Equation" r:id="rId5" imgW="2451100" imgH="228600" progId="Equation.3">
                  <p:embed/>
                </p:oleObj>
              </mc:Choice>
              <mc:Fallback>
                <p:oleObj name="Equation" r:id="rId5" imgW="24511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963" y="5570022"/>
                        <a:ext cx="4656137"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12.6 </a:t>
            </a:r>
            <a:r>
              <a:rPr lang="en-US" sz="2800" dirty="0" smtClean="0"/>
              <a:t>(Blood Typing)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Suppose Jacob has O+ blood with genotype OO/</a:t>
            </a:r>
            <a:r>
              <a:rPr lang="en-US" sz="2400" dirty="0" err="1" smtClean="0"/>
              <a:t>Rr</a:t>
            </a:r>
            <a:r>
              <a:rPr lang="en-US" sz="2400" dirty="0" smtClean="0"/>
              <a:t>, and Anna has B− blood with genotype BO/</a:t>
            </a:r>
            <a:r>
              <a:rPr lang="en-US" sz="2400" dirty="0" err="1" smtClean="0"/>
              <a:t>rr</a:t>
            </a:r>
            <a:r>
              <a:rPr lang="en-US" sz="2400" dirty="0" smtClean="0"/>
              <a:t>. What is the probability that a child of Jacob and Anna will have (a) B+ blood, and (</a:t>
            </a:r>
            <a:r>
              <a:rPr lang="en-US" sz="2400" dirty="0" err="1" smtClean="0"/>
              <a:t>b</a:t>
            </a:r>
            <a:r>
              <a:rPr lang="en-US" sz="2400" dirty="0" smtClean="0"/>
              <a:t>) O− blood?</a:t>
            </a:r>
          </a:p>
          <a:p>
            <a:pPr marL="571500" indent="-571500">
              <a:buNone/>
            </a:pPr>
            <a:r>
              <a:rPr lang="en-US" sz="2400" dirty="0" smtClean="0"/>
              <a:t>Solution: We start by making a </a:t>
            </a:r>
            <a:r>
              <a:rPr lang="en-US" sz="2400" dirty="0" err="1" smtClean="0"/>
              <a:t>Punnett</a:t>
            </a:r>
            <a:r>
              <a:rPr lang="en-US" sz="2400" dirty="0" smtClean="0"/>
              <a:t> square for each gene:</a:t>
            </a:r>
          </a:p>
          <a:p>
            <a:pPr marL="571500" indent="-571500">
              <a:buNone/>
            </a:pPr>
            <a:endParaRPr lang="en-US" sz="2400" dirty="0" smtClean="0"/>
          </a:p>
          <a:p>
            <a:pPr marL="571500" indent="-571500">
              <a:buNone/>
            </a:pPr>
            <a:endParaRPr lang="en-US" sz="2400" dirty="0" smtClean="0"/>
          </a:p>
          <a:p>
            <a:pPr marL="571500" indent="-571500">
              <a:buNone/>
            </a:pPr>
            <a:endParaRPr lang="en-US" sz="2400" dirty="0" smtClean="0"/>
          </a:p>
          <a:p>
            <a:pPr marL="571500" indent="-571500">
              <a:buNone/>
            </a:pPr>
            <a:r>
              <a:rPr lang="en-US" sz="2400" dirty="0" smtClean="0"/>
              <a:t>Thus:</a:t>
            </a:r>
          </a:p>
          <a:p>
            <a:pPr marL="571500" indent="-571500">
              <a:buNone/>
            </a:pPr>
            <a:r>
              <a:rPr lang="en-US" sz="2400" dirty="0" smtClean="0"/>
              <a:t>(a)</a:t>
            </a:r>
          </a:p>
          <a:p>
            <a:pPr marL="571500" indent="-571500">
              <a:buNone/>
            </a:pPr>
            <a:r>
              <a:rPr lang="en-US" sz="2400" dirty="0" smtClean="0"/>
              <a:t>(</a:t>
            </a:r>
            <a:r>
              <a:rPr lang="en-US" sz="2400" dirty="0" err="1" smtClean="0"/>
              <a:t>b</a:t>
            </a:r>
            <a:r>
              <a:rPr lang="en-US" sz="2400" dirty="0" smtClean="0"/>
              <a:t>)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pic>
        <p:nvPicPr>
          <p:cNvPr id="7" name="Picture 6"/>
          <p:cNvPicPr>
            <a:picLocks noChangeAspect="1"/>
          </p:cNvPicPr>
          <p:nvPr/>
        </p:nvPicPr>
        <p:blipFill>
          <a:blip r:embed="rId3"/>
          <a:stretch>
            <a:fillRect/>
          </a:stretch>
        </p:blipFill>
        <p:spPr>
          <a:xfrm>
            <a:off x="1968283" y="3371687"/>
            <a:ext cx="2205909" cy="1184649"/>
          </a:xfrm>
          <a:prstGeom prst="rect">
            <a:avLst/>
          </a:prstGeom>
        </p:spPr>
      </p:pic>
      <p:pic>
        <p:nvPicPr>
          <p:cNvPr id="8" name="Picture 7"/>
          <p:cNvPicPr>
            <a:picLocks noChangeAspect="1"/>
          </p:cNvPicPr>
          <p:nvPr/>
        </p:nvPicPr>
        <p:blipFill>
          <a:blip r:embed="rId4"/>
          <a:stretch>
            <a:fillRect/>
          </a:stretch>
        </p:blipFill>
        <p:spPr>
          <a:xfrm>
            <a:off x="4805491" y="3325332"/>
            <a:ext cx="2079435" cy="1243584"/>
          </a:xfrm>
          <a:prstGeom prst="rect">
            <a:avLst/>
          </a:prstGeom>
        </p:spPr>
      </p:pic>
      <p:graphicFrame>
        <p:nvGraphicFramePr>
          <p:cNvPr id="9" name="Object 8"/>
          <p:cNvGraphicFramePr>
            <a:graphicFrameLocks noChangeAspect="1"/>
          </p:cNvGraphicFramePr>
          <p:nvPr/>
        </p:nvGraphicFramePr>
        <p:xfrm>
          <a:off x="1037970" y="5009315"/>
          <a:ext cx="4319220" cy="386075"/>
        </p:xfrm>
        <a:graphic>
          <a:graphicData uri="http://schemas.openxmlformats.org/presentationml/2006/ole">
            <mc:AlternateContent xmlns:mc="http://schemas.openxmlformats.org/markup-compatibility/2006">
              <mc:Choice xmlns:v="urn:schemas-microsoft-com:vml" Requires="v">
                <p:oleObj spid="_x0000_s40971" name="Equation" r:id="rId5" imgW="2273300" imgH="203200" progId="Equation.3">
                  <p:embed/>
                </p:oleObj>
              </mc:Choice>
              <mc:Fallback>
                <p:oleObj name="Equation" r:id="rId5" imgW="2273300" imgH="203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970" y="5009315"/>
                        <a:ext cx="4319220" cy="38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5"/>
          <p:cNvGraphicFramePr>
            <a:graphicFrameLocks noChangeAspect="1"/>
          </p:cNvGraphicFramePr>
          <p:nvPr/>
        </p:nvGraphicFramePr>
        <p:xfrm>
          <a:off x="1035117" y="5484913"/>
          <a:ext cx="4319588" cy="387350"/>
        </p:xfrm>
        <a:graphic>
          <a:graphicData uri="http://schemas.openxmlformats.org/presentationml/2006/ole">
            <mc:AlternateContent xmlns:mc="http://schemas.openxmlformats.org/markup-compatibility/2006">
              <mc:Choice xmlns:v="urn:schemas-microsoft-com:vml" Requires="v">
                <p:oleObj spid="_x0000_s40972" name="Equation" r:id="rId7" imgW="2273300" imgH="203200" progId="Equation.3">
                  <p:embed/>
                </p:oleObj>
              </mc:Choice>
              <mc:Fallback>
                <p:oleObj name="Equation" r:id="rId7" imgW="2273300" imgH="203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117" y="5484913"/>
                        <a:ext cx="431958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71500" indent="-571500"/>
            <a:r>
              <a:rPr lang="en-US" sz="2400" dirty="0" smtClean="0"/>
              <a:t>In this chapter we explore finding the probability of an event </a:t>
            </a:r>
            <a:r>
              <a:rPr lang="en-US" sz="2400" i="1" dirty="0" smtClean="0"/>
              <a:t>given </a:t>
            </a:r>
            <a:r>
              <a:rPr lang="en-US" sz="2400" dirty="0" smtClean="0"/>
              <a:t>certain conditions or prior information.</a:t>
            </a:r>
          </a:p>
          <a:p>
            <a:pPr marL="571500" indent="-571500"/>
            <a:r>
              <a:rPr lang="en-US" sz="2400" dirty="0" smtClean="0"/>
              <a:t>For example, consider the experiment of rolling two dice. The probability of the event A = “sum of 6” is easy to find:</a:t>
            </a:r>
          </a:p>
          <a:p>
            <a:pPr marL="571500" indent="-571500"/>
            <a:endParaRPr lang="en-US" sz="2400" dirty="0" smtClean="0"/>
          </a:p>
          <a:p>
            <a:pPr marL="571500" indent="-571500"/>
            <a:endParaRPr lang="en-US" sz="2400" dirty="0" smtClean="0"/>
          </a:p>
          <a:p>
            <a:pPr marL="571500" indent="-571500"/>
            <a:r>
              <a:rPr lang="en-US" sz="2400" dirty="0" smtClean="0"/>
              <a:t>Suppose, however, that you roll two dice and you don’t look at them. I tell you that you rolled doubles. Now what is the probability that the sum is 6?</a:t>
            </a:r>
          </a:p>
          <a:p>
            <a:pPr marL="571500" indent="-571500"/>
            <a:r>
              <a:rPr lang="en-US" sz="2400" dirty="0" smtClean="0"/>
              <a:t>Solution: Let event A = “sum of 6” and B = “rolled doubles.” We now want to know the probability of event A </a:t>
            </a:r>
            <a:r>
              <a:rPr lang="en-US" sz="2400" i="1" dirty="0" smtClean="0"/>
              <a:t>given </a:t>
            </a:r>
            <a:r>
              <a:rPr lang="en-US" sz="2400" dirty="0" smtClean="0"/>
              <a:t>event B. Intuitively, we expect that the answer should be 1/6 since there are six ways to roll doubles and only one of them sums to 6.</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12" name="Object 11"/>
          <p:cNvGraphicFramePr>
            <a:graphicFrameLocks noChangeAspect="1"/>
          </p:cNvGraphicFramePr>
          <p:nvPr/>
        </p:nvGraphicFramePr>
        <p:xfrm>
          <a:off x="1861241" y="2725030"/>
          <a:ext cx="4155499" cy="844796"/>
        </p:xfrm>
        <a:graphic>
          <a:graphicData uri="http://schemas.openxmlformats.org/presentationml/2006/ole">
            <mc:AlternateContent xmlns:mc="http://schemas.openxmlformats.org/markup-compatibility/2006">
              <mc:Choice xmlns:v="urn:schemas-microsoft-com:vml" Requires="v">
                <p:oleObj spid="_x0000_s13318" name="Equation" r:id="rId3" imgW="2311400" imgH="469900" progId="Equation.3">
                  <p:embed/>
                </p:oleObj>
              </mc:Choice>
              <mc:Fallback>
                <p:oleObj name="Equation" r:id="rId3" imgW="2311400" imgH="469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241" y="2725030"/>
                        <a:ext cx="4155499" cy="844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12.7 </a:t>
            </a:r>
            <a:r>
              <a:rPr lang="en-US" sz="2800" dirty="0" smtClean="0"/>
              <a:t>(</a:t>
            </a:r>
            <a:r>
              <a:rPr lang="en-US" sz="2800" dirty="0" err="1" smtClean="0"/>
              <a:t>Tay</a:t>
            </a:r>
            <a:r>
              <a:rPr lang="en-US" sz="2800" dirty="0" smtClean="0"/>
              <a:t> Sachs Disease) </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This example uses both conditional probability and independence.</a:t>
            </a:r>
          </a:p>
          <a:p>
            <a:pPr marL="571500" indent="-571500">
              <a:buNone/>
            </a:pPr>
            <a:r>
              <a:rPr lang="en-US" sz="2400" dirty="0" smtClean="0"/>
              <a:t>Jack and Judy each had brothers afflicted with </a:t>
            </a:r>
            <a:r>
              <a:rPr lang="en-US" sz="2400" dirty="0" err="1" smtClean="0"/>
              <a:t>Tay</a:t>
            </a:r>
            <a:r>
              <a:rPr lang="en-US" sz="2400" dirty="0" smtClean="0"/>
              <a:t>-Sachs disease. From Example </a:t>
            </a:r>
            <a:r>
              <a:rPr lang="en-US" sz="2400" dirty="0" smtClean="0"/>
              <a:t>12.1</a:t>
            </a:r>
            <a:r>
              <a:rPr lang="en-US" sz="2400" dirty="0" smtClean="0"/>
              <a:t>, the probability of being a carrier if your sibling has </a:t>
            </a:r>
            <a:r>
              <a:rPr lang="en-US" sz="2400" dirty="0" err="1" smtClean="0"/>
              <a:t>Tay</a:t>
            </a:r>
            <a:r>
              <a:rPr lang="en-US" sz="2400" dirty="0" smtClean="0"/>
              <a:t>-Sachs disease is 2/3. What is the probability that Jack and Judy have a child with </a:t>
            </a:r>
            <a:r>
              <a:rPr lang="en-US" sz="2400" dirty="0" err="1" smtClean="0"/>
              <a:t>Tay</a:t>
            </a:r>
            <a:r>
              <a:rPr lang="en-US" sz="2400" dirty="0" smtClean="0"/>
              <a:t>-Sachs disease? </a:t>
            </a:r>
          </a:p>
          <a:p>
            <a:pPr marL="571500" indent="-571500">
              <a:buNone/>
            </a:pPr>
            <a:r>
              <a:rPr lang="en-US" sz="2400" dirty="0" smtClean="0"/>
              <a:t>Solution: The only way the child can be </a:t>
            </a:r>
            <a:r>
              <a:rPr lang="en-US" sz="2400" dirty="0" err="1" smtClean="0"/>
              <a:t>tt</a:t>
            </a:r>
            <a:r>
              <a:rPr lang="en-US" sz="2400" dirty="0" smtClean="0"/>
              <a:t> is if Jack and Judy are both </a:t>
            </a:r>
            <a:r>
              <a:rPr lang="en-US" sz="2400" dirty="0" err="1" smtClean="0"/>
              <a:t>Tt</a:t>
            </a:r>
            <a:r>
              <a:rPr lang="en-US" sz="2400" dirty="0" smtClean="0"/>
              <a:t>. Let events A = “Judy is </a:t>
            </a:r>
            <a:r>
              <a:rPr lang="en-US" sz="2400" dirty="0" err="1" smtClean="0"/>
              <a:t>Tt</a:t>
            </a:r>
            <a:r>
              <a:rPr lang="en-US" sz="2400" dirty="0" smtClean="0"/>
              <a:t>”, B = “Jack is </a:t>
            </a:r>
            <a:r>
              <a:rPr lang="en-US" sz="2400" dirty="0" err="1" smtClean="0"/>
              <a:t>Tt</a:t>
            </a:r>
            <a:r>
              <a:rPr lang="en-US" sz="2400" dirty="0" smtClean="0"/>
              <a:t>”, C = “child is </a:t>
            </a:r>
            <a:r>
              <a:rPr lang="en-US" sz="2400" dirty="0" err="1" smtClean="0"/>
              <a:t>tt</a:t>
            </a:r>
            <a:r>
              <a:rPr lang="en-US" sz="2400" dirty="0" smtClean="0"/>
              <a:t>”. Thus: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10" name="Object 9"/>
          <p:cNvGraphicFramePr>
            <a:graphicFrameLocks noChangeAspect="1"/>
          </p:cNvGraphicFramePr>
          <p:nvPr/>
        </p:nvGraphicFramePr>
        <p:xfrm>
          <a:off x="1113359" y="4824229"/>
          <a:ext cx="4530632" cy="463294"/>
        </p:xfrm>
        <a:graphic>
          <a:graphicData uri="http://schemas.openxmlformats.org/presentationml/2006/ole">
            <mc:AlternateContent xmlns:mc="http://schemas.openxmlformats.org/markup-compatibility/2006">
              <mc:Choice xmlns:v="urn:schemas-microsoft-com:vml" Requires="v">
                <p:oleObj spid="_x0000_s41998" name="Equation" r:id="rId3" imgW="2489200" imgH="254000" progId="Equation.3">
                  <p:embed/>
                </p:oleObj>
              </mc:Choice>
              <mc:Fallback>
                <p:oleObj name="Equation" r:id="rId3" imgW="2489200" imgH="2540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359" y="4824229"/>
                        <a:ext cx="4530632" cy="463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696652" y="4824229"/>
          <a:ext cx="2834640" cy="457200"/>
        </p:xfrm>
        <a:graphic>
          <a:graphicData uri="http://schemas.openxmlformats.org/presentationml/2006/ole">
            <mc:AlternateContent xmlns:mc="http://schemas.openxmlformats.org/markup-compatibility/2006">
              <mc:Choice xmlns:v="urn:schemas-microsoft-com:vml" Requires="v">
                <p:oleObj spid="_x0000_s41999" name="Equation" r:id="rId5" imgW="1574800" imgH="254000" progId="Equation.3">
                  <p:embed/>
                </p:oleObj>
              </mc:Choice>
              <mc:Fallback>
                <p:oleObj name="Equation" r:id="rId5" imgW="1574800" imgH="2540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6652" y="4824229"/>
                        <a:ext cx="283464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722570" y="5404145"/>
          <a:ext cx="1631711" cy="685795"/>
        </p:xfrm>
        <a:graphic>
          <a:graphicData uri="http://schemas.openxmlformats.org/presentationml/2006/ole">
            <mc:AlternateContent xmlns:mc="http://schemas.openxmlformats.org/markup-compatibility/2006">
              <mc:Choice xmlns:v="urn:schemas-microsoft-com:vml" Requires="v">
                <p:oleObj spid="_x0000_s42000" name="Equation" r:id="rId7" imgW="876300" imgH="368300" progId="Equation.3">
                  <p:embed/>
                </p:oleObj>
              </mc:Choice>
              <mc:Fallback>
                <p:oleObj name="Equation" r:id="rId7" imgW="876300" imgH="3683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570" y="5404145"/>
                        <a:ext cx="1631711" cy="685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12.8 </a:t>
            </a:r>
            <a:r>
              <a:rPr lang="en-US" sz="2800" dirty="0" smtClean="0"/>
              <a:t>(Family Planning)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Assume the births of boys and girls are </a:t>
            </a:r>
            <a:r>
              <a:rPr lang="en-US" sz="2400" dirty="0" err="1" smtClean="0"/>
              <a:t>equiprobable</a:t>
            </a:r>
            <a:r>
              <a:rPr lang="en-US" sz="2400" dirty="0" smtClean="0"/>
              <a:t> and independent. Let events A = “</a:t>
            </a:r>
            <a:r>
              <a:rPr lang="en-US" sz="2400" dirty="0" err="1" smtClean="0"/>
              <a:t>ﬁrst</a:t>
            </a:r>
            <a:r>
              <a:rPr lang="en-US" sz="2400" dirty="0" smtClean="0"/>
              <a:t> child is a girl,” B = “second child is a girl,” and C = “third child is a girl.” These are all independent events.</a:t>
            </a:r>
          </a:p>
          <a:p>
            <a:pPr marL="571500" indent="-571500">
              <a:buAutoNum type="alphaLcParenBoth"/>
            </a:pPr>
            <a:r>
              <a:rPr lang="en-US" sz="2400" dirty="0" smtClean="0"/>
              <a:t>What is the probability that in a family with two children, the children are both girls?</a:t>
            </a:r>
          </a:p>
          <a:p>
            <a:pPr marL="571500" indent="-571500">
              <a:buNone/>
            </a:pPr>
            <a:endParaRPr lang="en-US" sz="2400" dirty="0" smtClean="0"/>
          </a:p>
          <a:p>
            <a:pPr marL="571500" indent="-571500">
              <a:buNone/>
            </a:pPr>
            <a:endParaRPr lang="en-US" sz="2400" dirty="0" smtClean="0"/>
          </a:p>
          <a:p>
            <a:pPr marL="571500" indent="-571500">
              <a:buNone/>
            </a:pPr>
            <a:r>
              <a:rPr lang="en-US" sz="2400" dirty="0" smtClean="0"/>
              <a:t>(</a:t>
            </a:r>
            <a:r>
              <a:rPr lang="en-US" sz="2400" dirty="0" err="1" smtClean="0"/>
              <a:t>b</a:t>
            </a:r>
            <a:r>
              <a:rPr lang="en-US" sz="2400" dirty="0" smtClean="0"/>
              <a:t>)   What is the probability that in a family with three children, the children are all girls?</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8" name="Object 7"/>
          <p:cNvGraphicFramePr>
            <a:graphicFrameLocks noChangeAspect="1"/>
          </p:cNvGraphicFramePr>
          <p:nvPr/>
        </p:nvGraphicFramePr>
        <p:xfrm>
          <a:off x="1072273" y="3609975"/>
          <a:ext cx="4213225" cy="747713"/>
        </p:xfrm>
        <a:graphic>
          <a:graphicData uri="http://schemas.openxmlformats.org/presentationml/2006/ole">
            <mc:AlternateContent xmlns:mc="http://schemas.openxmlformats.org/markup-compatibility/2006">
              <mc:Choice xmlns:v="urn:schemas-microsoft-com:vml" Requires="v">
                <p:oleObj spid="_x0000_s43020" name="Equation" r:id="rId3" imgW="2070100" imgH="368300" progId="Equation.3">
                  <p:embed/>
                </p:oleObj>
              </mc:Choice>
              <mc:Fallback>
                <p:oleObj name="Equation" r:id="rId3" imgW="2070100" imgH="3683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73" y="3609975"/>
                        <a:ext cx="4213225"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Object 6"/>
          <p:cNvGraphicFramePr>
            <a:graphicFrameLocks noChangeAspect="1"/>
          </p:cNvGraphicFramePr>
          <p:nvPr/>
        </p:nvGraphicFramePr>
        <p:xfrm>
          <a:off x="1098191" y="5300365"/>
          <a:ext cx="5738813" cy="747713"/>
        </p:xfrm>
        <a:graphic>
          <a:graphicData uri="http://schemas.openxmlformats.org/presentationml/2006/ole">
            <mc:AlternateContent xmlns:mc="http://schemas.openxmlformats.org/markup-compatibility/2006">
              <mc:Choice xmlns:v="urn:schemas-microsoft-com:vml" Requires="v">
                <p:oleObj spid="_x0000_s43021" name="Equation" r:id="rId5" imgW="2819400" imgH="368300" progId="Equation.3">
                  <p:embed/>
                </p:oleObj>
              </mc:Choice>
              <mc:Fallback>
                <p:oleObj name="Equation" r:id="rId5" imgW="2819400" imgH="3683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191" y="5300365"/>
                        <a:ext cx="5738813"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12.8 </a:t>
            </a:r>
            <a:r>
              <a:rPr lang="en-US" sz="2800" dirty="0" smtClean="0"/>
              <a:t>(Family Planning)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AutoNum type="alphaLcParenBoth" startAt="3"/>
            </a:pPr>
            <a:r>
              <a:rPr lang="en-US" sz="2400" dirty="0" smtClean="0"/>
              <a:t>What is the probability that in a family with six children, the children are all the same sex? </a:t>
            </a:r>
          </a:p>
          <a:p>
            <a:pPr marL="571500" indent="-571500">
              <a:buNone/>
            </a:pPr>
            <a:r>
              <a:rPr lang="en-US" sz="2400" dirty="0" smtClean="0"/>
              <a:t>	The probability that all six children are the same sex equals the probability they are all boys plus the probability they are all girls. Let events A</a:t>
            </a:r>
            <a:r>
              <a:rPr lang="en-US" sz="2400" baseline="-25000" dirty="0" smtClean="0"/>
              <a:t>1</a:t>
            </a:r>
            <a:r>
              <a:rPr lang="en-US" sz="2400" dirty="0" smtClean="0"/>
              <a:t>, A</a:t>
            </a:r>
            <a:r>
              <a:rPr lang="en-US" sz="2400" baseline="-25000" dirty="0" smtClean="0"/>
              <a:t>2</a:t>
            </a:r>
            <a:r>
              <a:rPr lang="en-US" sz="2400" dirty="0" smtClean="0"/>
              <a:t>, . . . , A</a:t>
            </a:r>
            <a:r>
              <a:rPr lang="en-US" sz="2400" baseline="-25000" dirty="0" smtClean="0"/>
              <a:t>6</a:t>
            </a:r>
            <a:r>
              <a:rPr lang="en-US" sz="2400" dirty="0" smtClean="0"/>
              <a:t> be the events that the </a:t>
            </a:r>
            <a:r>
              <a:rPr lang="en-US" sz="2400" dirty="0" err="1" smtClean="0"/>
              <a:t>ﬁrst</a:t>
            </a:r>
            <a:r>
              <a:rPr lang="en-US" sz="2400" dirty="0" smtClean="0"/>
              <a:t>, second, . . . , sixth (respectively) child is a girl. Then:</a:t>
            </a:r>
          </a:p>
          <a:p>
            <a:pPr marL="571500" indent="-571500">
              <a:buNone/>
            </a:pPr>
            <a:endParaRPr lang="en-US" sz="2400" dirty="0" smtClean="0"/>
          </a:p>
          <a:p>
            <a:pPr marL="571500" indent="-571500">
              <a:buNone/>
            </a:pPr>
            <a:endParaRPr lang="en-US" sz="2400" dirty="0" smtClean="0"/>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44034" name="Object 2"/>
          <p:cNvGraphicFramePr>
            <a:graphicFrameLocks noChangeAspect="1"/>
          </p:cNvGraphicFramePr>
          <p:nvPr/>
        </p:nvGraphicFramePr>
        <p:xfrm>
          <a:off x="1100631" y="3578544"/>
          <a:ext cx="7056437" cy="876300"/>
        </p:xfrm>
        <a:graphic>
          <a:graphicData uri="http://schemas.openxmlformats.org/presentationml/2006/ole">
            <mc:AlternateContent xmlns:mc="http://schemas.openxmlformats.org/markup-compatibility/2006">
              <mc:Choice xmlns:v="urn:schemas-microsoft-com:vml" Requires="v">
                <p:oleObj spid="_x0000_s44044" name="Equation" r:id="rId3" imgW="3467100" imgH="431800" progId="Equation.3">
                  <p:embed/>
                </p:oleObj>
              </mc:Choice>
              <mc:Fallback>
                <p:oleObj name="Equation" r:id="rId3" imgW="34671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31" y="3578544"/>
                        <a:ext cx="70564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1100631" y="4403012"/>
          <a:ext cx="7056437" cy="876300"/>
        </p:xfrm>
        <a:graphic>
          <a:graphicData uri="http://schemas.openxmlformats.org/presentationml/2006/ole">
            <mc:AlternateContent xmlns:mc="http://schemas.openxmlformats.org/markup-compatibility/2006">
              <mc:Choice xmlns:v="urn:schemas-microsoft-com:vml" Requires="v">
                <p:oleObj spid="_x0000_s44045" name="Equation" r:id="rId5" imgW="3467100" imgH="431800" progId="Equation.3">
                  <p:embed/>
                </p:oleObj>
              </mc:Choice>
              <mc:Fallback>
                <p:oleObj name="Equation" r:id="rId5" imgW="34671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31" y="4403012"/>
                        <a:ext cx="70564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1126549" y="5394325"/>
          <a:ext cx="4006850" cy="747713"/>
        </p:xfrm>
        <a:graphic>
          <a:graphicData uri="http://schemas.openxmlformats.org/presentationml/2006/ole">
            <mc:AlternateContent xmlns:mc="http://schemas.openxmlformats.org/markup-compatibility/2006">
              <mc:Choice xmlns:v="urn:schemas-microsoft-com:vml" Requires="v">
                <p:oleObj spid="_x0000_s44046" name="Equation" r:id="rId7" imgW="1968500" imgH="368300" progId="Equation.3">
                  <p:embed/>
                </p:oleObj>
              </mc:Choice>
              <mc:Fallback>
                <p:oleObj name="Equation" r:id="rId7" imgW="1968500" imgH="3683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549" y="5394325"/>
                        <a:ext cx="400685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12.8 </a:t>
            </a:r>
            <a:r>
              <a:rPr lang="en-US" sz="2800" dirty="0" smtClean="0"/>
              <a:t>(Family Planning)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AutoNum type="alphaLcParenBoth" startAt="4"/>
            </a:pPr>
            <a:r>
              <a:rPr lang="en-US" sz="2400" dirty="0" smtClean="0"/>
              <a:t>What is the probability that in a family with six children, there is at least one girl?</a:t>
            </a:r>
          </a:p>
          <a:p>
            <a:pPr marL="571500" indent="-571500">
              <a:buNone/>
            </a:pPr>
            <a:r>
              <a:rPr lang="en-US" sz="2400" dirty="0" smtClean="0"/>
              <a:t>	Let A = “at least one girl”. Then </a:t>
            </a:r>
            <a:r>
              <a:rPr lang="en-US" sz="2400" dirty="0" err="1" smtClean="0"/>
              <a:t>Ā</a:t>
            </a:r>
            <a:r>
              <a:rPr lang="en-US" sz="2400" dirty="0" smtClean="0"/>
              <a:t> = “no girls”, i.e. all boys. Then: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2</a:t>
            </a:r>
            <a:r>
              <a:rPr lang="en-US" dirty="0" smtClean="0">
                <a:solidFill>
                  <a:prstClr val="white"/>
                </a:solidFill>
              </a:rPr>
              <a:t>. </a:t>
            </a:r>
            <a:r>
              <a:rPr lang="en-US" dirty="0" smtClean="0">
                <a:solidFill>
                  <a:prstClr val="white"/>
                </a:solidFill>
              </a:rPr>
              <a:t>(12.2</a:t>
            </a:r>
            <a:r>
              <a:rPr lang="en-US" dirty="0" smtClean="0">
                <a:solidFill>
                  <a:prstClr val="white"/>
                </a:solidFill>
              </a:rPr>
              <a:t>) Independence</a:t>
            </a:r>
            <a:endParaRPr lang="en-US" dirty="0">
              <a:solidFill>
                <a:prstClr val="white"/>
              </a:solidFill>
            </a:endParaRPr>
          </a:p>
        </p:txBody>
      </p:sp>
      <p:graphicFrame>
        <p:nvGraphicFramePr>
          <p:cNvPr id="6" name="Object 5"/>
          <p:cNvGraphicFramePr>
            <a:graphicFrameLocks noChangeAspect="1"/>
          </p:cNvGraphicFramePr>
          <p:nvPr/>
        </p:nvGraphicFramePr>
        <p:xfrm>
          <a:off x="1739313" y="3413301"/>
          <a:ext cx="4593728" cy="697478"/>
        </p:xfrm>
        <a:graphic>
          <a:graphicData uri="http://schemas.openxmlformats.org/presentationml/2006/ole">
            <mc:AlternateContent xmlns:mc="http://schemas.openxmlformats.org/markup-compatibility/2006">
              <mc:Choice xmlns:v="urn:schemas-microsoft-com:vml" Requires="v">
                <p:oleObj spid="_x0000_s45063" name="Equation" r:id="rId3" imgW="2425700" imgH="368300" progId="Equation.3">
                  <p:embed/>
                </p:oleObj>
              </mc:Choice>
              <mc:Fallback>
                <p:oleObj name="Equation" r:id="rId3" imgW="2425700" imgH="3683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313" y="3413301"/>
                        <a:ext cx="4593728" cy="697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Homework</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smtClean="0"/>
              <a:t>Chapter </a:t>
            </a:r>
            <a:r>
              <a:rPr lang="en-US" sz="2400" smtClean="0"/>
              <a:t>12: </a:t>
            </a:r>
            <a:r>
              <a:rPr lang="en-US" sz="2400" dirty="0" smtClean="0"/>
              <a:t>1ab, 2, 4, 5, 6, 7, 9</a:t>
            </a:r>
          </a:p>
          <a:p>
            <a:pPr marL="571500" indent="-571500">
              <a:buNone/>
            </a:pPr>
            <a:endParaRPr lang="en-US" sz="2400" dirty="0" smtClean="0"/>
          </a:p>
          <a:p>
            <a:pPr marL="571500" indent="-571500">
              <a:buNone/>
            </a:pPr>
            <a:r>
              <a:rPr lang="en-US" sz="2400" dirty="0" smtClean="0"/>
              <a:t>Some answers: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Definition: Conditional Probability</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 B be an event with P(B) &gt; 0. Then we define the </a:t>
            </a:r>
            <a:r>
              <a:rPr lang="en-US" sz="2400" b="1" dirty="0" smtClean="0"/>
              <a:t>conditional probability</a:t>
            </a:r>
            <a:r>
              <a:rPr lang="en-US" sz="2400" dirty="0" smtClean="0"/>
              <a:t> of event A given B by:</a:t>
            </a:r>
          </a:p>
          <a:p>
            <a:pPr marL="571500" indent="-571500"/>
            <a:endParaRPr lang="en-US" sz="2400" dirty="0" smtClean="0"/>
          </a:p>
          <a:p>
            <a:pPr marL="571500" indent="-571500"/>
            <a:endParaRPr lang="en-US" sz="2400" dirty="0" smtClean="0"/>
          </a:p>
          <a:p>
            <a:pPr marL="571500" indent="-571500"/>
            <a:r>
              <a:rPr lang="en-US" sz="2400" dirty="0" smtClean="0"/>
              <a:t>Heuristically, consider the diagram below and adopt the “dartboard” point of view described in Chapter 12:</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1027" name="Object 3"/>
          <p:cNvGraphicFramePr>
            <a:graphicFrameLocks noChangeAspect="1"/>
          </p:cNvGraphicFramePr>
          <p:nvPr/>
        </p:nvGraphicFramePr>
        <p:xfrm>
          <a:off x="1254259" y="2179638"/>
          <a:ext cx="2168525" cy="798512"/>
        </p:xfrm>
        <a:graphic>
          <a:graphicData uri="http://schemas.openxmlformats.org/presentationml/2006/ole">
            <mc:AlternateContent xmlns:mc="http://schemas.openxmlformats.org/markup-compatibility/2006">
              <mc:Choice xmlns:v="urn:schemas-microsoft-com:vml" Requires="v">
                <p:oleObj spid="_x0000_s1037" name="Equation" r:id="rId3" imgW="1206500" imgH="444500" progId="Equation.3">
                  <p:embed/>
                </p:oleObj>
              </mc:Choice>
              <mc:Fallback>
                <p:oleObj name="Equation" r:id="rId3" imgW="1206500" imgH="4445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259" y="2179638"/>
                        <a:ext cx="216852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5"/>
          <a:stretch>
            <a:fillRect/>
          </a:stretch>
        </p:blipFill>
        <p:spPr>
          <a:xfrm>
            <a:off x="1254259" y="3840597"/>
            <a:ext cx="3308896" cy="2070098"/>
          </a:xfrm>
          <a:prstGeom prst="rect">
            <a:avLst/>
          </a:prstGeom>
        </p:spPr>
      </p:pic>
      <p:sp>
        <p:nvSpPr>
          <p:cNvPr id="8" name="TextBox 7"/>
          <p:cNvSpPr txBox="1"/>
          <p:nvPr/>
        </p:nvSpPr>
        <p:spPr>
          <a:xfrm>
            <a:off x="4781770" y="3970177"/>
            <a:ext cx="3737208" cy="1754327"/>
          </a:xfrm>
          <a:prstGeom prst="rect">
            <a:avLst/>
          </a:prstGeom>
          <a:noFill/>
        </p:spPr>
        <p:txBody>
          <a:bodyPr wrap="none" rtlCol="0">
            <a:spAutoFit/>
          </a:bodyPr>
          <a:lstStyle/>
          <a:p>
            <a:r>
              <a:rPr lang="en-US" dirty="0" smtClean="0">
                <a:solidFill>
                  <a:schemeClr val="bg2"/>
                </a:solidFill>
              </a:rPr>
              <a:t>Given that event B has occurred,</a:t>
            </a:r>
          </a:p>
          <a:p>
            <a:r>
              <a:rPr lang="en-US" dirty="0" smtClean="0">
                <a:solidFill>
                  <a:schemeClr val="bg2"/>
                </a:solidFill>
              </a:rPr>
              <a:t>we know that our “dart” has landed</a:t>
            </a:r>
          </a:p>
          <a:p>
            <a:r>
              <a:rPr lang="en-US" dirty="0" smtClean="0">
                <a:solidFill>
                  <a:schemeClr val="bg2"/>
                </a:solidFill>
              </a:rPr>
              <a:t>somewhere in B. Thus, the probability</a:t>
            </a:r>
          </a:p>
          <a:p>
            <a:r>
              <a:rPr lang="en-US" dirty="0" smtClean="0">
                <a:solidFill>
                  <a:schemeClr val="bg2"/>
                </a:solidFill>
              </a:rPr>
              <a:t>that it also landed in A is the area of</a:t>
            </a:r>
          </a:p>
          <a:p>
            <a:r>
              <a:rPr lang="en-US" dirty="0" smtClean="0">
                <a:solidFill>
                  <a:schemeClr val="bg2"/>
                </a:solidFill>
              </a:rPr>
              <a:t>the shaded region, R, divided by the </a:t>
            </a:r>
          </a:p>
          <a:p>
            <a:r>
              <a:rPr lang="en-US" dirty="0" smtClean="0">
                <a:solidFill>
                  <a:schemeClr val="bg2"/>
                </a:solidFill>
              </a:rPr>
              <a:t>area of rectangle B.</a:t>
            </a:r>
          </a:p>
        </p:txBody>
      </p:sp>
      <p:graphicFrame>
        <p:nvGraphicFramePr>
          <p:cNvPr id="1028" name="Object 4"/>
          <p:cNvGraphicFramePr>
            <a:graphicFrameLocks noChangeAspect="1"/>
          </p:cNvGraphicFramePr>
          <p:nvPr/>
        </p:nvGraphicFramePr>
        <p:xfrm>
          <a:off x="3434696" y="2179638"/>
          <a:ext cx="4084638" cy="798512"/>
        </p:xfrm>
        <a:graphic>
          <a:graphicData uri="http://schemas.openxmlformats.org/presentationml/2006/ole">
            <mc:AlternateContent xmlns:mc="http://schemas.openxmlformats.org/markup-compatibility/2006">
              <mc:Choice xmlns:v="urn:schemas-microsoft-com:vml" Requires="v">
                <p:oleObj spid="_x0000_s1038" name="Equation" r:id="rId6" imgW="2273300" imgH="444500" progId="Equation.3">
                  <p:embed/>
                </p:oleObj>
              </mc:Choice>
              <mc:Fallback>
                <p:oleObj name="Equation" r:id="rId6" imgW="2273300" imgH="4445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4696" y="2179638"/>
                        <a:ext cx="4084638"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307696" y="4542149"/>
          <a:ext cx="154432" cy="154432"/>
        </p:xfrm>
        <a:graphic>
          <a:graphicData uri="http://schemas.openxmlformats.org/presentationml/2006/ole">
            <mc:AlternateContent xmlns:mc="http://schemas.openxmlformats.org/markup-compatibility/2006">
              <mc:Choice xmlns:v="urn:schemas-microsoft-com:vml" Requires="v">
                <p:oleObj spid="_x0000_s1039" name="Equation" r:id="rId8" imgW="127000" imgH="127000" progId="Equation.3">
                  <p:embed/>
                </p:oleObj>
              </mc:Choice>
              <mc:Fallback>
                <p:oleObj name="Equation" r:id="rId8" imgW="127000" imgH="1270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7696" y="4542149"/>
                        <a:ext cx="154432" cy="154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Motivating Example (Again)</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Recall our solution for the motivating example: Let event A = “sum of 6” and B = “rolled doubles.” Intuitively, we expect that the the probability of A </a:t>
            </a:r>
            <a:r>
              <a:rPr lang="en-US" sz="2400" i="1" dirty="0" smtClean="0"/>
              <a:t>given </a:t>
            </a:r>
            <a:r>
              <a:rPr lang="en-US" sz="2400" dirty="0" smtClean="0"/>
              <a:t>B should be 1/6 since there are six ways to roll doubles and only one of them sums to 6.</a:t>
            </a:r>
          </a:p>
          <a:p>
            <a:pPr marL="571500" indent="-571500"/>
            <a:r>
              <a:rPr lang="en-US" sz="2400" dirty="0" smtClean="0"/>
              <a:t>We now check this against our definition: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12" name="Object 11"/>
          <p:cNvGraphicFramePr>
            <a:graphicFrameLocks noChangeAspect="1"/>
          </p:cNvGraphicFramePr>
          <p:nvPr/>
        </p:nvGraphicFramePr>
        <p:xfrm>
          <a:off x="1285782" y="3900050"/>
          <a:ext cx="6370638" cy="866775"/>
        </p:xfrm>
        <a:graphic>
          <a:graphicData uri="http://schemas.openxmlformats.org/presentationml/2006/ole">
            <mc:AlternateContent xmlns:mc="http://schemas.openxmlformats.org/markup-compatibility/2006">
              <mc:Choice xmlns:v="urn:schemas-microsoft-com:vml" Requires="v">
                <p:oleObj spid="_x0000_s23558" name="Equation" r:id="rId3" imgW="3543300" imgH="482600" progId="Equation.3">
                  <p:embed/>
                </p:oleObj>
              </mc:Choice>
              <mc:Fallback>
                <p:oleObj name="Equation" r:id="rId3" imgW="35433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782" y="3900050"/>
                        <a:ext cx="6370638"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12.1 </a:t>
            </a:r>
            <a:r>
              <a:rPr lang="en-US" sz="2600" dirty="0" smtClean="0"/>
              <a:t>(</a:t>
            </a:r>
            <a:r>
              <a:rPr lang="en-US" sz="2600" dirty="0" err="1" smtClean="0"/>
              <a:t>Tay</a:t>
            </a:r>
            <a:r>
              <a:rPr lang="en-US" sz="2600" dirty="0" smtClean="0"/>
              <a:t>-Sachs Disease)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err="1" smtClean="0"/>
              <a:t>Tay</a:t>
            </a:r>
            <a:r>
              <a:rPr lang="en-US" sz="2400" dirty="0" smtClean="0"/>
              <a:t>-Sachs disease is a serious disorder of the nervous system that usually results in death by age 2 or 3. Affected individuals have genotype </a:t>
            </a:r>
            <a:r>
              <a:rPr lang="en-US" sz="2400" dirty="0" err="1" smtClean="0"/>
              <a:t>tt</a:t>
            </a:r>
            <a:r>
              <a:rPr lang="en-US" sz="2400" dirty="0" smtClean="0"/>
              <a:t>, while normal (non-</a:t>
            </a:r>
            <a:r>
              <a:rPr lang="en-US" sz="2400" dirty="0" err="1" smtClean="0"/>
              <a:t>aﬀected</a:t>
            </a:r>
            <a:r>
              <a:rPr lang="en-US" sz="2400" dirty="0" smtClean="0"/>
              <a:t>) individuals have genotype </a:t>
            </a:r>
            <a:r>
              <a:rPr lang="en-US" sz="2400" dirty="0" err="1" smtClean="0"/>
              <a:t>Tt</a:t>
            </a:r>
            <a:r>
              <a:rPr lang="en-US" sz="2400" dirty="0" smtClean="0"/>
              <a:t> or TT. </a:t>
            </a:r>
          </a:p>
          <a:p>
            <a:pPr marL="571500" indent="-571500"/>
            <a:r>
              <a:rPr lang="en-US" sz="2400" dirty="0" smtClean="0"/>
              <a:t>Judy has a little brother with </a:t>
            </a:r>
            <a:r>
              <a:rPr lang="en-US" sz="2400" dirty="0" err="1" smtClean="0"/>
              <a:t>Tay</a:t>
            </a:r>
            <a:r>
              <a:rPr lang="en-US" sz="2400" dirty="0" smtClean="0"/>
              <a:t>-Sachs disease and is worried she may carry the recessive allele. What is the probability of this? </a:t>
            </a:r>
          </a:p>
          <a:p>
            <a:pPr marL="571500" indent="-571500"/>
            <a:r>
              <a:rPr lang="en-US" sz="2400" dirty="0" smtClean="0"/>
              <a:t>Solution: First, notice that both of Judy’s parents must be </a:t>
            </a:r>
            <a:r>
              <a:rPr lang="en-US" sz="2400" dirty="0" err="1" smtClean="0"/>
              <a:t>Tt</a:t>
            </a:r>
            <a:r>
              <a:rPr lang="en-US" sz="2400" dirty="0" smtClean="0"/>
              <a:t> if her little brother has the disease. (We assume that neither parent can be </a:t>
            </a:r>
            <a:r>
              <a:rPr lang="en-US" sz="2400" dirty="0" err="1" smtClean="0"/>
              <a:t>tt</a:t>
            </a:r>
            <a:r>
              <a:rPr lang="en-US" sz="2400" dirty="0" smtClean="0"/>
              <a:t> since they each lived to adulthood.)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12.1 </a:t>
            </a:r>
            <a:r>
              <a:rPr lang="en-US" sz="2600" dirty="0" smtClean="0"/>
              <a:t>(</a:t>
            </a:r>
            <a:r>
              <a:rPr lang="en-US" sz="2600" dirty="0" err="1" smtClean="0"/>
              <a:t>Tay</a:t>
            </a:r>
            <a:r>
              <a:rPr lang="en-US" sz="2600" dirty="0" smtClean="0"/>
              <a:t>-Sachs Disease)</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The </a:t>
            </a:r>
            <a:r>
              <a:rPr lang="en-US" sz="2400" dirty="0" err="1" smtClean="0"/>
              <a:t>Punnett</a:t>
            </a:r>
            <a:r>
              <a:rPr lang="en-US" sz="2400" dirty="0" smtClean="0"/>
              <a:t> square gives the possible genotypes for Judy without being given any other information:</a:t>
            </a:r>
          </a:p>
          <a:p>
            <a:pPr marL="571500" indent="-571500">
              <a:buNone/>
            </a:pPr>
            <a:r>
              <a:rPr lang="en-US" sz="2400" dirty="0" smtClean="0"/>
              <a:t>						Since Judy does not have the disease, we 					eliminate the </a:t>
            </a:r>
            <a:r>
              <a:rPr lang="en-US" sz="2400" dirty="0" err="1" smtClean="0"/>
              <a:t>tt</a:t>
            </a:r>
            <a:r>
              <a:rPr lang="en-US" sz="2400" dirty="0" smtClean="0"/>
              <a:t> as a possibility. Looking at 					the </a:t>
            </a:r>
            <a:r>
              <a:rPr lang="en-US" sz="2400" dirty="0" err="1" smtClean="0"/>
              <a:t>Punnett</a:t>
            </a:r>
            <a:r>
              <a:rPr lang="en-US" sz="2400" dirty="0" smtClean="0"/>
              <a:t> square, we intuitively guess that the probability should be 2/3 . Let us show this is true using the </a:t>
            </a:r>
            <a:r>
              <a:rPr lang="en-US" sz="2400" dirty="0" err="1" smtClean="0"/>
              <a:t>deﬁnition</a:t>
            </a:r>
            <a:r>
              <a:rPr lang="en-US" sz="2400" dirty="0" smtClean="0"/>
              <a:t> of conditional probability.</a:t>
            </a:r>
          </a:p>
          <a:p>
            <a:pPr marL="571500" indent="-571500"/>
            <a:r>
              <a:rPr lang="en-US" sz="2400" dirty="0" smtClean="0"/>
              <a:t>Let A = “Judy is </a:t>
            </a:r>
            <a:r>
              <a:rPr lang="en-US" sz="2400" dirty="0" err="1" smtClean="0"/>
              <a:t>Tt</a:t>
            </a:r>
            <a:r>
              <a:rPr lang="en-US" sz="2400" dirty="0" smtClean="0"/>
              <a:t>” and B = “Judy is not </a:t>
            </a:r>
            <a:r>
              <a:rPr lang="en-US" sz="2400" dirty="0" err="1" smtClean="0"/>
              <a:t>tt</a:t>
            </a:r>
            <a:r>
              <a:rPr lang="en-US" sz="2400" dirty="0" smtClean="0"/>
              <a:t>. Then,</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1189482" y="2043624"/>
            <a:ext cx="1912862" cy="1151626"/>
          </a:xfrm>
          <a:prstGeom prst="rect">
            <a:avLst/>
          </a:prstGeom>
        </p:spPr>
      </p:pic>
      <p:graphicFrame>
        <p:nvGraphicFramePr>
          <p:cNvPr id="25602" name="Object 2"/>
          <p:cNvGraphicFramePr>
            <a:graphicFrameLocks noChangeAspect="1"/>
          </p:cNvGraphicFramePr>
          <p:nvPr/>
        </p:nvGraphicFramePr>
        <p:xfrm>
          <a:off x="1359076" y="4556125"/>
          <a:ext cx="5253037" cy="866775"/>
        </p:xfrm>
        <a:graphic>
          <a:graphicData uri="http://schemas.openxmlformats.org/presentationml/2006/ole">
            <mc:AlternateContent xmlns:mc="http://schemas.openxmlformats.org/markup-compatibility/2006">
              <mc:Choice xmlns:v="urn:schemas-microsoft-com:vml" Requires="v">
                <p:oleObj spid="_x0000_s25606" name="Equation" r:id="rId4" imgW="2921000" imgH="482600" progId="Equation.3">
                  <p:embed/>
                </p:oleObj>
              </mc:Choice>
              <mc:Fallback>
                <p:oleObj name="Equation" r:id="rId4" imgW="29210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76" y="4556125"/>
                        <a:ext cx="5253037"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12.2 </a:t>
            </a:r>
            <a:r>
              <a:rPr lang="en-US" sz="2600" dirty="0" smtClean="0"/>
              <a:t>(Drug Testing)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A test for a new sleeping pill involved 200 individuals where 100 of the individuals were given the sleeping pill, and the other 100 were given a sugar pill. The results of the test are shown in the following table:</a:t>
            </a:r>
          </a:p>
          <a:p>
            <a:pPr marL="571500" indent="-571500">
              <a:buNone/>
            </a:pPr>
            <a:r>
              <a:rPr lang="en-US" sz="2400" dirty="0" smtClean="0"/>
              <a:t>										What is the probability that if 									you take the sleeping pill you 									will sleep better? </a:t>
            </a:r>
          </a:p>
          <a:p>
            <a:pPr marL="571500" indent="-571500"/>
            <a:r>
              <a:rPr lang="en-US" sz="2400" dirty="0" smtClean="0"/>
              <a:t>Solution: Let event A = “took sleeping pill,” and event B = “slept better.” We want to </a:t>
            </a:r>
            <a:r>
              <a:rPr lang="en-US" sz="2400" dirty="0" err="1" smtClean="0"/>
              <a:t>ﬁnd</a:t>
            </a:r>
            <a:r>
              <a:rPr lang="en-US" sz="2400" dirty="0" smtClean="0"/>
              <a:t> the probability that you will sleep better given that you took the sleeping pill, i.e. P(B|A).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pic>
        <p:nvPicPr>
          <p:cNvPr id="7" name="Picture 6"/>
          <p:cNvPicPr>
            <a:picLocks noChangeAspect="1"/>
          </p:cNvPicPr>
          <p:nvPr/>
        </p:nvPicPr>
        <p:blipFill>
          <a:blip r:embed="rId3"/>
          <a:stretch>
            <a:fillRect/>
          </a:stretch>
        </p:blipFill>
        <p:spPr>
          <a:xfrm>
            <a:off x="1064410" y="2948766"/>
            <a:ext cx="3871340" cy="766060"/>
          </a:xfrm>
          <a:prstGeom prst="rect">
            <a:avLst/>
          </a:prstGeom>
        </p:spPr>
      </p:pic>
      <p:graphicFrame>
        <p:nvGraphicFramePr>
          <p:cNvPr id="26627" name="Object 3"/>
          <p:cNvGraphicFramePr>
            <a:graphicFrameLocks noChangeAspect="1"/>
          </p:cNvGraphicFramePr>
          <p:nvPr/>
        </p:nvGraphicFramePr>
        <p:xfrm>
          <a:off x="1568450" y="5210691"/>
          <a:ext cx="5481638" cy="798513"/>
        </p:xfrm>
        <a:graphic>
          <a:graphicData uri="http://schemas.openxmlformats.org/presentationml/2006/ole">
            <mc:AlternateContent xmlns:mc="http://schemas.openxmlformats.org/markup-compatibility/2006">
              <mc:Choice xmlns:v="urn:schemas-microsoft-com:vml" Requires="v">
                <p:oleObj spid="_x0000_s26631" name="Equation" r:id="rId4" imgW="3048000" imgH="444500" progId="Equation.3">
                  <p:embed/>
                </p:oleObj>
              </mc:Choice>
              <mc:Fallback>
                <p:oleObj name="Equation" r:id="rId4" imgW="3048000" imgH="4445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5210691"/>
                        <a:ext cx="548163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Example </a:t>
            </a:r>
            <a:r>
              <a:rPr lang="en-US" sz="2600" dirty="0" smtClean="0"/>
              <a:t>12.2 </a:t>
            </a:r>
            <a:r>
              <a:rPr lang="en-US" sz="2600" dirty="0" smtClean="0"/>
              <a:t>(Drug Testing)</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buNone/>
            </a:pPr>
            <a:r>
              <a:rPr lang="en-US" sz="2400" dirty="0" smtClean="0"/>
              <a:t>										What is the probability that if 									you slept better, you took 									the sleeping pill?</a:t>
            </a:r>
          </a:p>
          <a:p>
            <a:pPr marL="571500" indent="-571500"/>
            <a:r>
              <a:rPr lang="en-US" sz="2400" dirty="0" smtClean="0"/>
              <a:t>Solution: (This is the converse of the previous question.) Let event A = “took sleeping pill,” and event B = “slept better.” Now we want to </a:t>
            </a:r>
            <a:r>
              <a:rPr lang="en-US" sz="2400" dirty="0" err="1" smtClean="0"/>
              <a:t>ﬁnd</a:t>
            </a:r>
            <a:r>
              <a:rPr lang="en-US" sz="2400" dirty="0" smtClean="0"/>
              <a:t> P(A|B): </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pic>
        <p:nvPicPr>
          <p:cNvPr id="7" name="Picture 6"/>
          <p:cNvPicPr>
            <a:picLocks noChangeAspect="1"/>
          </p:cNvPicPr>
          <p:nvPr/>
        </p:nvPicPr>
        <p:blipFill>
          <a:blip r:embed="rId3"/>
          <a:stretch>
            <a:fillRect/>
          </a:stretch>
        </p:blipFill>
        <p:spPr>
          <a:xfrm>
            <a:off x="1064410" y="1445643"/>
            <a:ext cx="3871340" cy="766060"/>
          </a:xfrm>
          <a:prstGeom prst="rect">
            <a:avLst/>
          </a:prstGeom>
        </p:spPr>
      </p:pic>
      <p:graphicFrame>
        <p:nvGraphicFramePr>
          <p:cNvPr id="26627" name="Object 3"/>
          <p:cNvGraphicFramePr>
            <a:graphicFrameLocks noChangeAspect="1"/>
          </p:cNvGraphicFramePr>
          <p:nvPr/>
        </p:nvGraphicFramePr>
        <p:xfrm>
          <a:off x="1557338" y="4032250"/>
          <a:ext cx="5505450" cy="798513"/>
        </p:xfrm>
        <a:graphic>
          <a:graphicData uri="http://schemas.openxmlformats.org/presentationml/2006/ole">
            <mc:AlternateContent xmlns:mc="http://schemas.openxmlformats.org/markup-compatibility/2006">
              <mc:Choice xmlns:v="urn:schemas-microsoft-com:vml" Requires="v">
                <p:oleObj spid="_x0000_s31750" name="Equation" r:id="rId4" imgW="3060700" imgH="444500" progId="Equation.3">
                  <p:embed/>
                </p:oleObj>
              </mc:Choice>
              <mc:Fallback>
                <p:oleObj name="Equation" r:id="rId4" imgW="3060700" imgH="444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4032250"/>
                        <a:ext cx="55054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7" y="570149"/>
            <a:ext cx="8229600" cy="492405"/>
          </a:xfrm>
        </p:spPr>
        <p:txBody>
          <a:bodyPr anchor="ctr">
            <a:noAutofit/>
          </a:bodyPr>
          <a:lstStyle/>
          <a:p>
            <a:pPr algn="l"/>
            <a:r>
              <a:rPr lang="en-US" sz="2600" dirty="0" smtClean="0"/>
              <a:t>Some More Probability Laws: P(Ā|B)</a:t>
            </a:r>
            <a:endParaRPr lang="en-US" sz="2600" dirty="0"/>
          </a:p>
        </p:txBody>
      </p:sp>
      <p:sp>
        <p:nvSpPr>
          <p:cNvPr id="3" name="Content Placeholder 2"/>
          <p:cNvSpPr>
            <a:spLocks noGrp="1"/>
          </p:cNvSpPr>
          <p:nvPr>
            <p:ph idx="1"/>
          </p:nvPr>
        </p:nvSpPr>
        <p:spPr>
          <a:xfrm>
            <a:off x="457200" y="1205092"/>
            <a:ext cx="8229600" cy="5105436"/>
          </a:xfrm>
        </p:spPr>
        <p:style>
          <a:lnRef idx="1">
            <a:schemeClr val="accent4"/>
          </a:lnRef>
          <a:fillRef idx="2">
            <a:schemeClr val="accent4"/>
          </a:fillRef>
          <a:effectRef idx="1">
            <a:schemeClr val="accent4"/>
          </a:effectRef>
          <a:fontRef idx="minor">
            <a:schemeClr val="dk1"/>
          </a:fontRef>
        </p:style>
        <p:txBody>
          <a:bodyPr>
            <a:normAutofit/>
          </a:bodyPr>
          <a:lstStyle/>
          <a:p>
            <a:pPr marL="571500" indent="-571500"/>
            <a:r>
              <a:rPr lang="en-US" sz="2400" dirty="0" smtClean="0"/>
              <a:t>Let A &amp; B be events in S. Then,</a:t>
            </a:r>
          </a:p>
          <a:p>
            <a:pPr marL="571500" indent="-571500"/>
            <a:endParaRPr lang="en-US" sz="2400" dirty="0" smtClean="0"/>
          </a:p>
          <a:p>
            <a:pPr marL="571500" indent="-571500"/>
            <a:endParaRPr lang="en-US" sz="2400" dirty="0" smtClean="0"/>
          </a:p>
          <a:p>
            <a:pPr marL="571500" indent="-571500"/>
            <a:r>
              <a:rPr lang="en-US" sz="2400" dirty="0" smtClean="0"/>
              <a:t>The derivation is straightforward:</a:t>
            </a:r>
          </a:p>
        </p:txBody>
      </p:sp>
      <p:sp>
        <p:nvSpPr>
          <p:cNvPr id="5" name="TextBox 4"/>
          <p:cNvSpPr txBox="1"/>
          <p:nvPr/>
        </p:nvSpPr>
        <p:spPr>
          <a:xfrm>
            <a:off x="375795" y="220285"/>
            <a:ext cx="8168455" cy="369332"/>
          </a:xfrm>
          <a:prstGeom prst="rect">
            <a:avLst/>
          </a:prstGeom>
          <a:noFill/>
        </p:spPr>
        <p:txBody>
          <a:bodyPr wrap="square" rtlCol="0">
            <a:spAutoFit/>
          </a:bodyPr>
          <a:lstStyle/>
          <a:p>
            <a:pPr marL="571500" indent="-571500"/>
            <a:r>
              <a:rPr lang="en-US" dirty="0">
                <a:solidFill>
                  <a:prstClr val="white"/>
                </a:solidFill>
              </a:rPr>
              <a:t>1. </a:t>
            </a:r>
            <a:r>
              <a:rPr lang="en-US" dirty="0" smtClean="0">
                <a:solidFill>
                  <a:prstClr val="white"/>
                </a:solidFill>
              </a:rPr>
              <a:t>(12.1</a:t>
            </a:r>
            <a:r>
              <a:rPr lang="en-US" dirty="0">
                <a:solidFill>
                  <a:prstClr val="white"/>
                </a:solidFill>
              </a:rPr>
              <a:t>) </a:t>
            </a:r>
            <a:r>
              <a:rPr lang="en-US" dirty="0" smtClean="0">
                <a:solidFill>
                  <a:prstClr val="white"/>
                </a:solidFill>
              </a:rPr>
              <a:t>Conditional Probability</a:t>
            </a:r>
            <a:endParaRPr lang="en-US" dirty="0">
              <a:solidFill>
                <a:prstClr val="white"/>
              </a:solidFill>
            </a:endParaRPr>
          </a:p>
        </p:txBody>
      </p:sp>
      <p:graphicFrame>
        <p:nvGraphicFramePr>
          <p:cNvPr id="27651" name="Object 3"/>
          <p:cNvGraphicFramePr>
            <a:graphicFrameLocks noChangeAspect="1"/>
          </p:cNvGraphicFramePr>
          <p:nvPr/>
        </p:nvGraphicFramePr>
        <p:xfrm>
          <a:off x="1198421" y="1854200"/>
          <a:ext cx="2738437" cy="503238"/>
        </p:xfrm>
        <a:graphic>
          <a:graphicData uri="http://schemas.openxmlformats.org/presentationml/2006/ole">
            <mc:AlternateContent xmlns:mc="http://schemas.openxmlformats.org/markup-compatibility/2006">
              <mc:Choice xmlns:v="urn:schemas-microsoft-com:vml" Requires="v">
                <p:oleObj spid="_x0000_s27667" name="Equation" r:id="rId3" imgW="1244600" imgH="228600" progId="Equation.3">
                  <p:embed/>
                </p:oleObj>
              </mc:Choice>
              <mc:Fallback>
                <p:oleObj name="Equation" r:id="rId3" imgW="124460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421" y="1854200"/>
                        <a:ext cx="273843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4"/>
          <p:cNvGraphicFramePr>
            <a:graphicFrameLocks noChangeAspect="1"/>
          </p:cNvGraphicFramePr>
          <p:nvPr/>
        </p:nvGraphicFramePr>
        <p:xfrm>
          <a:off x="1138309" y="3064311"/>
          <a:ext cx="3849737" cy="914400"/>
        </p:xfrm>
        <a:graphic>
          <a:graphicData uri="http://schemas.openxmlformats.org/presentationml/2006/ole">
            <mc:AlternateContent xmlns:mc="http://schemas.openxmlformats.org/markup-compatibility/2006">
              <mc:Choice xmlns:v="urn:schemas-microsoft-com:vml" Requires="v">
                <p:oleObj spid="_x0000_s27668" name="Equation" r:id="rId5" imgW="1981200" imgH="469900" progId="Equation.3">
                  <p:embed/>
                </p:oleObj>
              </mc:Choice>
              <mc:Fallback>
                <p:oleObj name="Equation" r:id="rId5" imgW="1981200" imgH="4699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309" y="3064311"/>
                        <a:ext cx="38497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5"/>
          <p:cNvGraphicFramePr>
            <a:graphicFrameLocks noChangeAspect="1"/>
          </p:cNvGraphicFramePr>
          <p:nvPr/>
        </p:nvGraphicFramePr>
        <p:xfrm>
          <a:off x="2105418" y="4146213"/>
          <a:ext cx="2320925" cy="863600"/>
        </p:xfrm>
        <a:graphic>
          <a:graphicData uri="http://schemas.openxmlformats.org/presentationml/2006/ole">
            <mc:AlternateContent xmlns:mc="http://schemas.openxmlformats.org/markup-compatibility/2006">
              <mc:Choice xmlns:v="urn:schemas-microsoft-com:vml" Requires="v">
                <p:oleObj spid="_x0000_s27669" name="Equation" r:id="rId7" imgW="1193800" imgH="444500" progId="Equation.3">
                  <p:embed/>
                </p:oleObj>
              </mc:Choice>
              <mc:Fallback>
                <p:oleObj name="Equation" r:id="rId7" imgW="1193800" imgH="4445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5418" y="4146213"/>
                        <a:ext cx="23209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6"/>
          <p:cNvGraphicFramePr>
            <a:graphicFrameLocks noChangeAspect="1"/>
          </p:cNvGraphicFramePr>
          <p:nvPr/>
        </p:nvGraphicFramePr>
        <p:xfrm>
          <a:off x="2091481" y="5217141"/>
          <a:ext cx="3282950" cy="863600"/>
        </p:xfrm>
        <a:graphic>
          <a:graphicData uri="http://schemas.openxmlformats.org/presentationml/2006/ole">
            <mc:AlternateContent xmlns:mc="http://schemas.openxmlformats.org/markup-compatibility/2006">
              <mc:Choice xmlns:v="urn:schemas-microsoft-com:vml" Requires="v">
                <p:oleObj spid="_x0000_s27670" name="Equation" r:id="rId9" imgW="1689100" imgH="444500" progId="Equation.3">
                  <p:embed/>
                </p:oleObj>
              </mc:Choice>
              <mc:Fallback>
                <p:oleObj name="Equation" r:id="rId9" imgW="1689100" imgH="4445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1481" y="5217141"/>
                        <a:ext cx="32829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753674" y="3356111"/>
            <a:ext cx="2941831" cy="923330"/>
          </a:xfrm>
          <a:prstGeom prst="rect">
            <a:avLst/>
          </a:prstGeom>
          <a:noFill/>
        </p:spPr>
        <p:txBody>
          <a:bodyPr wrap="none" rtlCol="0">
            <a:spAutoFit/>
          </a:bodyPr>
          <a:lstStyle/>
          <a:p>
            <a:r>
              <a:rPr lang="en-US" dirty="0" smtClean="0">
                <a:solidFill>
                  <a:schemeClr val="accent2"/>
                </a:solidFill>
              </a:rPr>
              <a:t>Note, however, that this does</a:t>
            </a:r>
          </a:p>
          <a:p>
            <a:r>
              <a:rPr lang="en-US" dirty="0" smtClean="0">
                <a:solidFill>
                  <a:schemeClr val="accent2"/>
                </a:solidFill>
              </a:rPr>
              <a:t>	</a:t>
            </a:r>
            <a:r>
              <a:rPr lang="en-US" b="1" dirty="0" smtClean="0">
                <a:solidFill>
                  <a:schemeClr val="accent2"/>
                </a:solidFill>
              </a:rPr>
              <a:t>not</a:t>
            </a:r>
            <a:r>
              <a:rPr lang="en-US" dirty="0" smtClean="0">
                <a:solidFill>
                  <a:schemeClr val="accent2"/>
                </a:solidFill>
              </a:rPr>
              <a:t> work for the other</a:t>
            </a:r>
          </a:p>
          <a:p>
            <a:r>
              <a:rPr lang="en-US" dirty="0" smtClean="0">
                <a:solidFill>
                  <a:schemeClr val="accent2"/>
                </a:solidFill>
              </a:rPr>
              <a:t>	position. That is:</a:t>
            </a:r>
          </a:p>
        </p:txBody>
      </p:sp>
      <p:graphicFrame>
        <p:nvGraphicFramePr>
          <p:cNvPr id="12" name="Object 11"/>
          <p:cNvGraphicFramePr>
            <a:graphicFrameLocks noChangeAspect="1"/>
          </p:cNvGraphicFramePr>
          <p:nvPr/>
        </p:nvGraphicFramePr>
        <p:xfrm>
          <a:off x="6360019" y="4481173"/>
          <a:ext cx="1827058" cy="372868"/>
        </p:xfrm>
        <a:graphic>
          <a:graphicData uri="http://schemas.openxmlformats.org/presentationml/2006/ole">
            <mc:AlternateContent xmlns:mc="http://schemas.openxmlformats.org/markup-compatibility/2006">
              <mc:Choice xmlns:v="urn:schemas-microsoft-com:vml" Requires="v">
                <p:oleObj spid="_x0000_s27671" name="Equation" r:id="rId11" imgW="1244600" imgH="254000" progId="Equation.3">
                  <p:embed/>
                </p:oleObj>
              </mc:Choice>
              <mc:Fallback>
                <p:oleObj name="Equation" r:id="rId11" imgW="1244600" imgH="2540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0019" y="4481173"/>
                        <a:ext cx="1827058" cy="372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ame 12"/>
          <p:cNvSpPr/>
          <p:nvPr/>
        </p:nvSpPr>
        <p:spPr>
          <a:xfrm>
            <a:off x="5779592" y="3330195"/>
            <a:ext cx="2842413" cy="1653702"/>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1623</TotalTime>
  <Words>1868</Words>
  <Application>Microsoft Macintosh PowerPoint</Application>
  <PresentationFormat>On-screen Show (4:3)</PresentationFormat>
  <Paragraphs>163</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1_Office Theme</vt:lpstr>
      <vt:lpstr>Equation</vt:lpstr>
      <vt:lpstr>Chapter 12: Conditional Probability &amp; Independence</vt:lpstr>
      <vt:lpstr>Motivating Example</vt:lpstr>
      <vt:lpstr>Definition: Conditional Probability</vt:lpstr>
      <vt:lpstr>Motivating Example (Again)</vt:lpstr>
      <vt:lpstr>Example 12.1 (Tay-Sachs Disease)</vt:lpstr>
      <vt:lpstr>Example 12.1 (Tay-Sachs Disease)</vt:lpstr>
      <vt:lpstr>Example 12.2 (Drug Testing)</vt:lpstr>
      <vt:lpstr>Example 12.2 (Drug Testing)</vt:lpstr>
      <vt:lpstr>Some More Probability Laws: P(Ā|B)</vt:lpstr>
      <vt:lpstr>Probability Law: P(A∩B)</vt:lpstr>
      <vt:lpstr>Example 12.3.a (Beetle Sampling without Replacement)</vt:lpstr>
      <vt:lpstr>Definition</vt:lpstr>
      <vt:lpstr>Probability Law</vt:lpstr>
      <vt:lpstr>Mutually Exclusive &amp; Independent?</vt:lpstr>
      <vt:lpstr>Example 12.4</vt:lpstr>
      <vt:lpstr>Example 12.4</vt:lpstr>
      <vt:lpstr>When to Assume Independence?</vt:lpstr>
      <vt:lpstr>Example 12.5 (Beetle Sampling with Replacement)</vt:lpstr>
      <vt:lpstr>Example 12.6 (Blood Typing)</vt:lpstr>
      <vt:lpstr>Example 12.7 (Tay Sachs Disease) </vt:lpstr>
      <vt:lpstr>Example 12.8 (Family Planning)</vt:lpstr>
      <vt:lpstr>Example 12.8 (Family Planning)</vt:lpstr>
      <vt:lpstr>Example 12.8 (Family Planning)</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Conditional Probability &amp; Independence</dc:title>
  <dc:creator>Jason Bintz</dc:creator>
  <cp:lastModifiedBy>Jason</cp:lastModifiedBy>
  <cp:revision>40</cp:revision>
  <dcterms:created xsi:type="dcterms:W3CDTF">2012-11-06T11:52:05Z</dcterms:created>
  <dcterms:modified xsi:type="dcterms:W3CDTF">2014-04-01T14:20:48Z</dcterms:modified>
</cp:coreProperties>
</file>