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0A02E-3ABE-ED45-84BF-1D7EE48DDB40}" type="datetimeFigureOut">
              <a:rPr lang="en-US" smtClean="0"/>
              <a:pPr/>
              <a:t>2/6/14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F24F-780D-8D41-870D-A283BA3D6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D6735-FB99-194F-8AA0-1F566E95FDB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099-9ACC-9F41-8890-C6C65F96652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2/6/14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Epidemioogical Model for Clostridium Difficile Transmission in Healthcare Settings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8C96-81E6-D643-9017-EAF07C88A98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B6A7-4691-3C4A-A823-D1BFBC0639B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2/6/14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Epidemioogical Model for Clostridium Difficile Transmission in Healthcare Settings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8C96-81E6-D643-9017-EAF07C88A98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4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5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3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63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6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310991"/>
            <a:ext cx="8229600" cy="751563"/>
          </a:xfrm>
        </p:spPr>
        <p:txBody>
          <a:bodyPr anchor="ctr">
            <a:noAutofit/>
          </a:bodyPr>
          <a:lstStyle/>
          <a:p>
            <a:r>
              <a:rPr lang="en-US" sz="2400" dirty="0" smtClean="0"/>
              <a:t>Chapter 5: Sequences &amp; Discrete </a:t>
            </a:r>
            <a:r>
              <a:rPr lang="en-US" sz="2400" dirty="0" err="1" smtClean="0"/>
              <a:t>Diﬀerence</a:t>
            </a:r>
            <a:r>
              <a:rPr lang="en-US" sz="2400" dirty="0" smtClean="0"/>
              <a:t> Equations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dirty="0" smtClean="0"/>
              <a:t>(5.1) Sequences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(5.2) Limit of a Sequence 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(5.3) Discrete Difference Equations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(5.4) Geometric &amp; Arithmetic Sequences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(5.5) Linear Difference Equation with  				Constant Coefficients (scanned notes)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.1</a:t>
            </a:r>
            <a:r>
              <a:rPr lang="en-US" dirty="0">
                <a:solidFill>
                  <a:prstClr val="white"/>
                </a:solidFill>
              </a:rPr>
              <a:t>)</a:t>
            </a:r>
            <a:r>
              <a:rPr lang="en-US" dirty="0" smtClean="0">
                <a:solidFill>
                  <a:prstClr val="white"/>
                </a:solidFill>
              </a:rPr>
              <a:t> Sequences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85" y="1656099"/>
            <a:ext cx="5730240" cy="4297680"/>
          </a:xfrm>
          <a:prstGeom prst="rect">
            <a:avLst/>
          </a:prstGeom>
        </p:spPr>
      </p:pic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659063" y="2157413"/>
          <a:ext cx="2400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4" imgW="2400300" imgH="1143000" progId="Equation.3">
                  <p:embed/>
                </p:oleObj>
              </mc:Choice>
              <mc:Fallback>
                <p:oleObj name="Equation" r:id="rId4" imgW="2400300" imgH="1143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2157413"/>
                        <a:ext cx="24003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Once again, we have a formula that determines a sequence. The number of cardinals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t</a:t>
            </a:r>
            <a:r>
              <a:rPr lang="en-US" sz="2400" dirty="0" smtClean="0"/>
              <a:t> seen at Christmastime </a:t>
            </a:r>
            <a:r>
              <a:rPr lang="en-US" sz="2400" i="1" dirty="0" err="1" smtClean="0"/>
              <a:t>t</a:t>
            </a:r>
            <a:r>
              <a:rPr lang="en-US" sz="2400" dirty="0" smtClean="0"/>
              <a:t> years elapsed beginning in 1959 is forecast to be given by: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Again, this is not the “sequence” of the data but, rather, a LSR for the data. Interpolating for </a:t>
            </a:r>
            <a:r>
              <a:rPr lang="en-US" sz="2400" i="1" dirty="0" err="1" smtClean="0"/>
              <a:t>t</a:t>
            </a:r>
            <a:r>
              <a:rPr lang="en-US" sz="2400" dirty="0" smtClean="0"/>
              <a:t>=11, we get </a:t>
            </a:r>
            <a:r>
              <a:rPr lang="en-US" sz="2400" i="1" dirty="0" smtClean="0"/>
              <a:t>N(</a:t>
            </a:r>
            <a:r>
              <a:rPr lang="en-US" sz="2400" dirty="0" smtClean="0"/>
              <a:t>11</a:t>
            </a:r>
            <a:r>
              <a:rPr lang="en-US" sz="2400" i="1" dirty="0" smtClean="0"/>
              <a:t>)</a:t>
            </a:r>
            <a:r>
              <a:rPr lang="en-US" sz="2400" dirty="0" smtClean="0"/>
              <a:t>=3039. Notice this is different from our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data point, 2628.</a:t>
            </a:r>
          </a:p>
          <a:p>
            <a:pPr marL="571500" indent="-571500">
              <a:buNone/>
            </a:pPr>
            <a:r>
              <a:rPr lang="en-US" sz="2400" dirty="0" smtClean="0"/>
              <a:t>But equipped with a formula that determines our sequence, we can extrapolate to find to the 125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 of our sequence: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.1</a:t>
            </a:r>
            <a:r>
              <a:rPr lang="en-US" dirty="0">
                <a:solidFill>
                  <a:prstClr val="white"/>
                </a:solidFill>
              </a:rPr>
              <a:t>)</a:t>
            </a:r>
            <a:r>
              <a:rPr lang="en-US" dirty="0" smtClean="0">
                <a:solidFill>
                  <a:prstClr val="white"/>
                </a:solidFill>
              </a:rPr>
              <a:t> Sequences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71813" y="2344956"/>
          <a:ext cx="23733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3" imgW="1181100" imgH="241300" progId="Equation.3">
                  <p:embed/>
                </p:oleObj>
              </mc:Choice>
              <mc:Fallback>
                <p:oleObj name="Equation" r:id="rId3" imgW="11811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344956"/>
                        <a:ext cx="2373312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333625" y="4904880"/>
          <a:ext cx="37655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5" imgW="1905000" imgH="241300" progId="Equation.3">
                  <p:embed/>
                </p:oleObj>
              </mc:Choice>
              <mc:Fallback>
                <p:oleObj name="Equation" r:id="rId5" imgW="19050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4904880"/>
                        <a:ext cx="37655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5.2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Consider the sequence given by the formula: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Find the first 5 terms of this sequence.</a:t>
            </a:r>
          </a:p>
          <a:p>
            <a:pPr marL="571500" indent="-571500">
              <a:buNone/>
            </a:pPr>
            <a:r>
              <a:rPr lang="en-US" sz="2400" dirty="0" smtClean="0"/>
              <a:t>Solution: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.1</a:t>
            </a:r>
            <a:r>
              <a:rPr lang="en-US" dirty="0">
                <a:solidFill>
                  <a:prstClr val="white"/>
                </a:solidFill>
              </a:rPr>
              <a:t>)</a:t>
            </a:r>
            <a:r>
              <a:rPr lang="en-US" dirty="0" smtClean="0">
                <a:solidFill>
                  <a:prstClr val="white"/>
                </a:solidFill>
              </a:rPr>
              <a:t> Sequences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34562" y="1808635"/>
          <a:ext cx="2424156" cy="60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3" imgW="1473200" imgH="368300" progId="Equation.3">
                  <p:embed/>
                </p:oleObj>
              </mc:Choice>
              <mc:Fallback>
                <p:oleObj name="Equation" r:id="rId3" imgW="1473200" imgH="368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562" y="1808635"/>
                        <a:ext cx="2424156" cy="6060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606425" y="3471863"/>
          <a:ext cx="26955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5" imgW="1638300" imgH="368300" progId="Equation.3">
                  <p:embed/>
                </p:oleObj>
              </mc:Choice>
              <mc:Fallback>
                <p:oleObj name="Equation" r:id="rId5" imgW="1638300" imgH="368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3471863"/>
                        <a:ext cx="26955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565150" y="4256267"/>
          <a:ext cx="27781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7" imgW="1689100" imgH="368300" progId="Equation.3">
                  <p:embed/>
                </p:oleObj>
              </mc:Choice>
              <mc:Fallback>
                <p:oleObj name="Equation" r:id="rId7" imgW="1689100" imgH="368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4256267"/>
                        <a:ext cx="277812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573764" y="5145088"/>
          <a:ext cx="35115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9" imgW="2133600" imgH="368300" progId="Equation.3">
                  <p:embed/>
                </p:oleObj>
              </mc:Choice>
              <mc:Fallback>
                <p:oleObj name="Equation" r:id="rId9" imgW="2133600" imgH="3683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64" y="5145088"/>
                        <a:ext cx="351155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4591635" y="3471863"/>
          <a:ext cx="28209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11" imgW="1714500" imgH="368300" progId="Equation.3">
                  <p:embed/>
                </p:oleObj>
              </mc:Choice>
              <mc:Fallback>
                <p:oleObj name="Equation" r:id="rId11" imgW="1714500" imgH="368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635" y="3471863"/>
                        <a:ext cx="2820988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4622148" y="4330700"/>
          <a:ext cx="35941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Equation" r:id="rId13" imgW="2184400" imgH="368300" progId="Equation.3">
                  <p:embed/>
                </p:oleObj>
              </mc:Choice>
              <mc:Fallback>
                <p:oleObj name="Equation" r:id="rId13" imgW="2184400" imgH="3683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148" y="4330700"/>
                        <a:ext cx="35941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The formula in the previous example is an </a:t>
            </a:r>
            <a:r>
              <a:rPr lang="en-US" sz="2400" i="1" dirty="0" smtClean="0"/>
              <a:t>explicit </a:t>
            </a:r>
            <a:r>
              <a:rPr lang="en-US" sz="2400" dirty="0" smtClean="0"/>
              <a:t>formula in the following sense- if you want to know the 125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 of the sequence, you simply “plug in” 125 for </a:t>
            </a:r>
            <a:r>
              <a:rPr lang="en-US" sz="2400" dirty="0" err="1" smtClean="0"/>
              <a:t>n</a:t>
            </a:r>
            <a:r>
              <a:rPr lang="en-US" sz="2400" dirty="0" smtClean="0"/>
              <a:t>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More common, however, when building models, we work with a recurrence formula or recurrence relation.</a:t>
            </a:r>
          </a:p>
          <a:p>
            <a:pPr marL="571500" indent="-571500">
              <a:buNone/>
            </a:pPr>
            <a:r>
              <a:rPr lang="en-US" sz="2400" dirty="0" smtClean="0"/>
              <a:t>For example, consider a population that doubles each year. If we let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represent the size of the population at time step </a:t>
            </a:r>
            <a:r>
              <a:rPr lang="en-US" sz="2400" dirty="0" err="1" smtClean="0"/>
              <a:t>n</a:t>
            </a:r>
            <a:r>
              <a:rPr lang="en-US" sz="2400" dirty="0" smtClean="0"/>
              <a:t>, then we can model how this population changes from one time step to the next by the equation: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3</a:t>
            </a:r>
            <a:r>
              <a:rPr lang="en-US" dirty="0" smtClean="0">
                <a:solidFill>
                  <a:prstClr val="white"/>
                </a:solidFill>
              </a:rPr>
              <a:t>. (5.3) </a:t>
            </a:r>
            <a:r>
              <a:rPr lang="en-US" dirty="0" smtClean="0"/>
              <a:t>Discrete </a:t>
            </a:r>
            <a:r>
              <a:rPr lang="en-US" dirty="0" err="1" smtClean="0"/>
              <a:t>Diﬀerence</a:t>
            </a:r>
            <a:r>
              <a:rPr lang="en-US" dirty="0" smtClean="0"/>
              <a:t> Equations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001838" y="2552998"/>
          <a:ext cx="38862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3" imgW="2362200" imgH="368300" progId="Equation.3">
                  <p:embed/>
                </p:oleObj>
              </mc:Choice>
              <mc:Fallback>
                <p:oleObj name="Equation" r:id="rId3" imgW="2362200" imgH="368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552998"/>
                        <a:ext cx="38862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2219325" y="5703888"/>
          <a:ext cx="14509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5" imgW="635000" imgH="177800" progId="Equation.3">
                  <p:embed/>
                </p:oleObj>
              </mc:Choice>
              <mc:Fallback>
                <p:oleObj name="Equation" r:id="rId5" imgW="6350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5703888"/>
                        <a:ext cx="145097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71500" indent="-571500">
              <a:buNone/>
            </a:pPr>
            <a:r>
              <a:rPr lang="en-US" sz="2400" dirty="0" smtClean="0"/>
              <a:t>How is this different? Well, let’s consider how we would find the population size after 125 time steps: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So, in some sense, to find the 125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term, we need to know all of the previous terms. This is very different from the previous example.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3</a:t>
            </a:r>
            <a:r>
              <a:rPr lang="en-US" dirty="0" smtClean="0">
                <a:solidFill>
                  <a:prstClr val="white"/>
                </a:solidFill>
              </a:rPr>
              <a:t>. (5.3) </a:t>
            </a:r>
            <a:r>
              <a:rPr lang="en-US" dirty="0" smtClean="0"/>
              <a:t>Discrete </a:t>
            </a:r>
            <a:r>
              <a:rPr lang="en-US" dirty="0" err="1" smtClean="0"/>
              <a:t>Diﬀerence</a:t>
            </a:r>
            <a:r>
              <a:rPr lang="en-US" dirty="0" smtClean="0"/>
              <a:t> Equations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2085299" y="2013585"/>
          <a:ext cx="37719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3" imgW="1651000" imgH="177800" progId="Equation.3">
                  <p:embed/>
                </p:oleObj>
              </mc:Choice>
              <mc:Fallback>
                <p:oleObj name="Equation" r:id="rId3" imgW="16510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299" y="2013585"/>
                        <a:ext cx="37719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644048" y="2693848"/>
          <a:ext cx="2611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5" imgW="1143000" imgH="203200" progId="Equation.3">
                  <p:embed/>
                </p:oleObj>
              </mc:Choice>
              <mc:Fallback>
                <p:oleObj name="Equation" r:id="rId5" imgW="11430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048" y="2693848"/>
                        <a:ext cx="261143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648526" y="3412172"/>
          <a:ext cx="30178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7" imgW="1320800" imgH="228600" progId="Equation.3">
                  <p:embed/>
                </p:oleObj>
              </mc:Choice>
              <mc:Fallback>
                <p:oleObj name="Equation" r:id="rId7" imgW="13208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526" y="3412172"/>
                        <a:ext cx="3017838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687403" y="4154746"/>
          <a:ext cx="16827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9" imgW="736600" imgH="406400" progId="Equation.3">
                  <p:embed/>
                </p:oleObj>
              </mc:Choice>
              <mc:Fallback>
                <p:oleObj name="Equation" r:id="rId9" imgW="736600" imgH="40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403" y="4154746"/>
                        <a:ext cx="1682750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Fibonacci Sequence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A famous example of a sequence generated by a recurrence relation is the Fibonacci sequence. Consider a population of rabbits. If we let 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=1 and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=1, then the population size of the n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generation of rabbits can be modeled by the recurrence relation: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Let’s generate some terms of the associated sequence: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We have: 1,1,2,3,5,8,13,21,?  34,55,89,144,…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3</a:t>
            </a:r>
            <a:r>
              <a:rPr lang="en-US" dirty="0" smtClean="0">
                <a:solidFill>
                  <a:prstClr val="white"/>
                </a:solidFill>
              </a:rPr>
              <a:t>. (5.3) </a:t>
            </a:r>
            <a:r>
              <a:rPr lang="en-US" dirty="0" smtClean="0"/>
              <a:t>Discrete </a:t>
            </a:r>
            <a:r>
              <a:rPr lang="en-US" dirty="0" err="1" smtClean="0"/>
              <a:t>Diﬀerence</a:t>
            </a:r>
            <a:r>
              <a:rPr lang="en-US" dirty="0" smtClean="0"/>
              <a:t> Equations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3087611" y="3070523"/>
          <a:ext cx="21193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Equation" r:id="rId3" imgW="927100" imgH="177800" progId="Equation.3">
                  <p:embed/>
                </p:oleObj>
              </mc:Choice>
              <mc:Fallback>
                <p:oleObj name="Equation" r:id="rId3" imgW="9271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11" y="3070523"/>
                        <a:ext cx="2119313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112561" y="4074894"/>
          <a:ext cx="3076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5" imgW="1346200" imgH="177800" progId="Equation.3">
                  <p:embed/>
                </p:oleObj>
              </mc:Choice>
              <mc:Fallback>
                <p:oleObj name="Equation" r:id="rId5" imgW="13462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61" y="4074894"/>
                        <a:ext cx="30765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1118619" y="4546698"/>
          <a:ext cx="31353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tion" r:id="rId7" imgW="1371600" imgH="177800" progId="Equation.3">
                  <p:embed/>
                </p:oleObj>
              </mc:Choice>
              <mc:Fallback>
                <p:oleObj name="Equation" r:id="rId7" imgW="13716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619" y="4546698"/>
                        <a:ext cx="313531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1100915" y="5078413"/>
          <a:ext cx="3251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Equation" r:id="rId9" imgW="1422400" imgH="177800" progId="Equation.3">
                  <p:embed/>
                </p:oleObj>
              </mc:Choice>
              <mc:Fallback>
                <p:oleObj name="Equation" r:id="rId9" imgW="14224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915" y="5078413"/>
                        <a:ext cx="32512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4676090" y="4023062"/>
          <a:ext cx="3251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Equation" r:id="rId11" imgW="1422400" imgH="177800" progId="Equation.3">
                  <p:embed/>
                </p:oleObj>
              </mc:Choice>
              <mc:Fallback>
                <p:oleObj name="Equation" r:id="rId11" imgW="1422400" imgH="177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090" y="4023062"/>
                        <a:ext cx="32512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4670876" y="4514850"/>
          <a:ext cx="33670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Equation" r:id="rId13" imgW="1473200" imgH="177800" progId="Equation.3">
                  <p:embed/>
                </p:oleObj>
              </mc:Choice>
              <mc:Fallback>
                <p:oleObj name="Equation" r:id="rId13" imgW="1473200" imgH="177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876" y="4514850"/>
                        <a:ext cx="336708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4694722" y="5026025"/>
          <a:ext cx="35115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15" imgW="1536700" imgH="177800" progId="Equation.3">
                  <p:embed/>
                </p:oleObj>
              </mc:Choice>
              <mc:Fallback>
                <p:oleObj name="Equation" r:id="rId15" imgW="1536700" imgH="177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722" y="5026025"/>
                        <a:ext cx="35115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Difference Equations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en-US" sz="2400" dirty="0" smtClean="0"/>
              <a:t>In general, suppose we have a quantity- like a population- whose value at time step n+1 depends on the values at each of the previous time steps. That is,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An equation that can be written in this form is called a </a:t>
            </a:r>
            <a:r>
              <a:rPr lang="en-US" sz="2400" b="1" dirty="0" smtClean="0"/>
              <a:t>difference equation</a:t>
            </a:r>
            <a:r>
              <a:rPr lang="en-US" sz="2400" dirty="0" smtClean="0"/>
              <a:t>.  If the value at step n+1 depends only on the value at the previous step, that is, if: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then it’s a </a:t>
            </a:r>
            <a:r>
              <a:rPr lang="en-US" sz="2400" b="1" dirty="0" smtClean="0"/>
              <a:t>first order difference equation</a:t>
            </a:r>
            <a:r>
              <a:rPr lang="en-US" sz="2400" dirty="0" smtClean="0"/>
              <a:t>.</a:t>
            </a:r>
          </a:p>
          <a:p>
            <a:pPr marL="571500" indent="-571500">
              <a:buNone/>
            </a:pPr>
            <a:r>
              <a:rPr lang="en-US" sz="2400" dirty="0" smtClean="0"/>
              <a:t>If the value at step n+1 depends on the values at the two previous steps, that is, if: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then it’s a </a:t>
            </a:r>
            <a:r>
              <a:rPr lang="en-US" sz="2400" b="1" dirty="0" smtClean="0"/>
              <a:t>second order difference equation</a:t>
            </a:r>
            <a:r>
              <a:rPr lang="en-US" sz="24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 smtClean="0">
                <a:solidFill>
                  <a:prstClr val="white"/>
                </a:solidFill>
              </a:rPr>
              <a:t>3. (5.3) </a:t>
            </a:r>
            <a:r>
              <a:rPr lang="en-US" dirty="0" smtClean="0"/>
              <a:t>Discrete Difference Equations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755264" y="2293458"/>
          <a:ext cx="27654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3" imgW="1435100" imgH="203200" progId="Equation.3">
                  <p:embed/>
                </p:oleObj>
              </mc:Choice>
              <mc:Fallback>
                <p:oleObj name="Equation" r:id="rId3" imgW="1435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264" y="2293458"/>
                        <a:ext cx="276542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786391" y="3766837"/>
          <a:ext cx="14938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5" imgW="774700" imgH="203200" progId="Equation.3">
                  <p:embed/>
                </p:oleObj>
              </mc:Choice>
              <mc:Fallback>
                <p:oleObj name="Equation" r:id="rId5" imgW="7747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391" y="3766837"/>
                        <a:ext cx="1493837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927073" y="3766066"/>
          <a:ext cx="29019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7" imgW="1270000" imgH="177800" progId="Equation.3">
                  <p:embed/>
                </p:oleObj>
              </mc:Choice>
              <mc:Fallback>
                <p:oleObj name="Equation" r:id="rId7" imgW="12700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073" y="3766066"/>
                        <a:ext cx="29019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763996" y="5271016"/>
          <a:ext cx="20320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9" imgW="1054100" imgH="203200" progId="Equation.3">
                  <p:embed/>
                </p:oleObj>
              </mc:Choice>
              <mc:Fallback>
                <p:oleObj name="Equation" r:id="rId9" imgW="10541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996" y="5271016"/>
                        <a:ext cx="20320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907831" y="5241667"/>
          <a:ext cx="35988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quation" r:id="rId11" imgW="1574800" imgH="177800" progId="Equation.3">
                  <p:embed/>
                </p:oleObj>
              </mc:Choice>
              <mc:Fallback>
                <p:oleObj name="Equation" r:id="rId11" imgW="15748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831" y="5241667"/>
                        <a:ext cx="359886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As mentioned above, to find, say, the 125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term, we would need to know all of the previous terms: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Unless, that is, we can find an explicit formula for the n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 that does not depend on any of the previous terms. In other words, we’d like to replace our recurrence formula with an “explicit” one: 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3</a:t>
            </a:r>
            <a:r>
              <a:rPr lang="en-US" dirty="0" smtClean="0">
                <a:solidFill>
                  <a:prstClr val="white"/>
                </a:solidFill>
              </a:rPr>
              <a:t>. (5.3) </a:t>
            </a:r>
            <a:r>
              <a:rPr lang="en-US" dirty="0" smtClean="0"/>
              <a:t>Discrete Difference Equations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2085299" y="2078375"/>
          <a:ext cx="37719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3" imgW="1651000" imgH="177800" progId="Equation.3">
                  <p:embed/>
                </p:oleObj>
              </mc:Choice>
              <mc:Fallback>
                <p:oleObj name="Equation" r:id="rId3" imgW="1651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299" y="2078375"/>
                        <a:ext cx="37719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644048" y="2758638"/>
          <a:ext cx="2611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5" imgW="1143000" imgH="203200" progId="Equation.3">
                  <p:embed/>
                </p:oleObj>
              </mc:Choice>
              <mc:Fallback>
                <p:oleObj name="Equation" r:id="rId5" imgW="11430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048" y="2758638"/>
                        <a:ext cx="261143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898396" y="3282511"/>
          <a:ext cx="1460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7" imgW="63500" imgH="139700" progId="Equation.3">
                  <p:embed/>
                </p:oleObj>
              </mc:Choice>
              <mc:Fallback>
                <p:oleObj name="Equation" r:id="rId7" imgW="635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396" y="3282511"/>
                        <a:ext cx="146050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898539" y="5714921"/>
          <a:ext cx="34036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9" imgW="1765300" imgH="203200" progId="Equation.3">
                  <p:embed/>
                </p:oleObj>
              </mc:Choice>
              <mc:Fallback>
                <p:oleObj name="Equation" r:id="rId9" imgW="17653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539" y="5714921"/>
                        <a:ext cx="34036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3642333" y="3703638"/>
          <a:ext cx="1682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11" imgW="736600" imgH="177800" progId="Equation.3">
                  <p:embed/>
                </p:oleObj>
              </mc:Choice>
              <mc:Fallback>
                <p:oleObj name="Equation" r:id="rId11" imgW="7366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333" y="3703638"/>
                        <a:ext cx="16827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5.4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A population of doves increases by 3% each year. Let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be the size of the population at year </a:t>
            </a:r>
            <a:r>
              <a:rPr lang="en-US" sz="2400" dirty="0" err="1" smtClean="0"/>
              <a:t>n</a:t>
            </a:r>
            <a:r>
              <a:rPr lang="en-US" sz="2400" dirty="0" smtClean="0"/>
              <a:t>. Then: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Let 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be the initial population size. Then we have: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 smtClean="0">
                <a:solidFill>
                  <a:prstClr val="white"/>
                </a:solidFill>
              </a:rPr>
              <a:t>3. (5.3) </a:t>
            </a:r>
            <a:r>
              <a:rPr lang="en-US" dirty="0" smtClean="0"/>
              <a:t>Discrete Difference Equations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291621" y="2069763"/>
          <a:ext cx="14938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Equation" r:id="rId3" imgW="774700" imgH="203200" progId="Equation.3">
                  <p:embed/>
                </p:oleObj>
              </mc:Choice>
              <mc:Fallback>
                <p:oleObj name="Equation" r:id="rId3" imgW="774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621" y="2069763"/>
                        <a:ext cx="1493838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823569" y="2524402"/>
          <a:ext cx="16160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Equation" r:id="rId5" imgW="838200" imgH="177800" progId="Equation.3">
                  <p:embed/>
                </p:oleObj>
              </mc:Choice>
              <mc:Fallback>
                <p:oleObj name="Equation" r:id="rId5" imgW="838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569" y="2524402"/>
                        <a:ext cx="161607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832902" y="2999243"/>
          <a:ext cx="10287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Equation" r:id="rId7" imgW="533400" imgH="177800" progId="Equation.3">
                  <p:embed/>
                </p:oleObj>
              </mc:Choice>
              <mc:Fallback>
                <p:oleObj name="Equation" r:id="rId7" imgW="533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902" y="2999243"/>
                        <a:ext cx="10287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496419" y="3907870"/>
          <a:ext cx="13223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Equation" r:id="rId9" imgW="685800" imgH="177800" progId="Equation.3">
                  <p:embed/>
                </p:oleObj>
              </mc:Choice>
              <mc:Fallback>
                <p:oleObj name="Equation" r:id="rId9" imgW="6858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419" y="3907870"/>
                        <a:ext cx="1322387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3476115" y="4365625"/>
          <a:ext cx="41862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Equation" r:id="rId11" imgW="2171700" imgH="215900" progId="Equation.3">
                  <p:embed/>
                </p:oleObj>
              </mc:Choice>
              <mc:Fallback>
                <p:oleObj name="Equation" r:id="rId11" imgW="2171700" imgH="2159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115" y="4365625"/>
                        <a:ext cx="4186237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869649" y="5318541"/>
          <a:ext cx="12223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Equation" r:id="rId13" imgW="63500" imgH="139700" progId="Equation.3">
                  <p:embed/>
                </p:oleObj>
              </mc:Choice>
              <mc:Fallback>
                <p:oleObj name="Equation" r:id="rId13" imgW="635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649" y="5318541"/>
                        <a:ext cx="122237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3465479" y="4843979"/>
          <a:ext cx="43576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15" imgW="2260600" imgH="254000" progId="Equation.3">
                  <p:embed/>
                </p:oleObj>
              </mc:Choice>
              <mc:Fallback>
                <p:oleObj name="Equation" r:id="rId15" imgW="2260600" imgH="254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479" y="4843979"/>
                        <a:ext cx="4357688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3463156" y="5647848"/>
          <a:ext cx="14922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Equation" r:id="rId17" imgW="774700" imgH="203200" progId="Equation.3">
                  <p:embed/>
                </p:oleObj>
              </mc:Choice>
              <mc:Fallback>
                <p:oleObj name="Equation" r:id="rId17" imgW="774700" imgH="203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156" y="5647848"/>
                        <a:ext cx="14922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Geometric Sequences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The example we just looked at was an example of a geometric sequence. A </a:t>
            </a:r>
            <a:r>
              <a:rPr lang="en-US" sz="2400" b="1" dirty="0" smtClean="0"/>
              <a:t>geometric sequence</a:t>
            </a:r>
            <a:r>
              <a:rPr lang="en-US" sz="2400" dirty="0" smtClean="0"/>
              <a:t> is a sequence with the form:</a:t>
            </a:r>
          </a:p>
          <a:p>
            <a:pPr marL="571500" indent="-571500">
              <a:buNone/>
            </a:pPr>
            <a:r>
              <a:rPr lang="en-US" sz="2400" dirty="0" smtClean="0"/>
              <a:t>	where a and </a:t>
            </a:r>
            <a:r>
              <a:rPr lang="en-US" sz="2400" dirty="0" err="1" smtClean="0"/>
              <a:t>r</a:t>
            </a:r>
            <a:r>
              <a:rPr lang="en-US" sz="2400" dirty="0" smtClean="0"/>
              <a:t> are numbers.</a:t>
            </a:r>
          </a:p>
          <a:p>
            <a:pPr marL="571500" indent="-571500">
              <a:buNone/>
            </a:pPr>
            <a:r>
              <a:rPr lang="en-US" sz="2400" dirty="0" smtClean="0"/>
              <a:t>Notice that this sequence is generated by the form of that generic term. And the generic term, in this case, was found by solving the first order difference equation:</a:t>
            </a:r>
          </a:p>
          <a:p>
            <a:pPr marL="571500" indent="-57150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4</a:t>
            </a:r>
            <a:r>
              <a:rPr lang="en-US" dirty="0" smtClean="0">
                <a:solidFill>
                  <a:prstClr val="white"/>
                </a:solidFill>
              </a:rPr>
              <a:t>. </a:t>
            </a:r>
            <a:r>
              <a:rPr lang="en-US" dirty="0" smtClean="0"/>
              <a:t>(5.4) Geometric &amp; Arithmetic Sequences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021022" y="1928494"/>
          <a:ext cx="34686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3" imgW="1511300" imgH="203200" progId="Equation.3">
                  <p:embed/>
                </p:oleObj>
              </mc:Choice>
              <mc:Fallback>
                <p:oleObj name="Equation" r:id="rId3" imgW="15113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022" y="1928494"/>
                        <a:ext cx="346868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254576" y="4005281"/>
          <a:ext cx="36433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Equation" r:id="rId5" imgW="1587500" imgH="177800" progId="Equation.3">
                  <p:embed/>
                </p:oleObj>
              </mc:Choice>
              <mc:Fallback>
                <p:oleObj name="Equation" r:id="rId5" imgW="15875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576" y="4005281"/>
                        <a:ext cx="36433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706112" y="5432941"/>
          <a:ext cx="3090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Equation" r:id="rId7" imgW="1346200" imgH="203200" progId="Equation.3">
                  <p:embed/>
                </p:oleObj>
              </mc:Choice>
              <mc:Fallback>
                <p:oleObj name="Equation" r:id="rId7" imgW="13462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112" y="5432941"/>
                        <a:ext cx="3090862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24832" y="1980326"/>
            <a:ext cx="4864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893153" y="4429165"/>
          <a:ext cx="2855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Equation" r:id="rId9" imgW="1244600" imgH="177800" progId="Equation.3">
                  <p:embed/>
                </p:oleObj>
              </mc:Choice>
              <mc:Fallback>
                <p:oleObj name="Equation" r:id="rId9" imgW="12446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153" y="4429165"/>
                        <a:ext cx="28559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1827204" y="4887913"/>
          <a:ext cx="42259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Equation" r:id="rId11" imgW="1841500" imgH="215900" progId="Equation.3">
                  <p:embed/>
                </p:oleObj>
              </mc:Choice>
              <mc:Fallback>
                <p:oleObj name="Equation" r:id="rId11" imgW="1841500" imgH="2159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04" y="4887913"/>
                        <a:ext cx="42259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Sequences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Recall from Chapter 3 that </a:t>
            </a:r>
            <a:r>
              <a:rPr lang="en-US" sz="2400" dirty="0" err="1" smtClean="0"/>
              <a:t>bivariate</a:t>
            </a:r>
            <a:r>
              <a:rPr lang="en-US" sz="2400" dirty="0" smtClean="0"/>
              <a:t> data are often displayed as ordered pairs 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…, 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 or in a table:</a:t>
            </a:r>
          </a:p>
          <a:p>
            <a:pPr marL="571500" indent="-571500"/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1000" dirty="0" smtClean="0"/>
          </a:p>
          <a:p>
            <a:pPr marL="571500" indent="-571500"/>
            <a:r>
              <a:rPr lang="en-US" sz="2400" dirty="0" smtClean="0"/>
              <a:t>A </a:t>
            </a:r>
            <a:r>
              <a:rPr lang="en-US" sz="2400" i="1" dirty="0" smtClean="0"/>
              <a:t>sequence </a:t>
            </a:r>
            <a:r>
              <a:rPr lang="en-US" sz="2400" dirty="0" smtClean="0"/>
              <a:t>is simply a particular kind of </a:t>
            </a:r>
            <a:r>
              <a:rPr lang="en-US" sz="2400" dirty="0" err="1" smtClean="0"/>
              <a:t>bivariate</a:t>
            </a:r>
            <a:r>
              <a:rPr lang="en-US" sz="2400" dirty="0" smtClean="0"/>
              <a:t> data set: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Or sometimes: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.1</a:t>
            </a:r>
            <a:r>
              <a:rPr lang="en-US" dirty="0">
                <a:solidFill>
                  <a:prstClr val="white"/>
                </a:solidFill>
              </a:rPr>
              <a:t>)</a:t>
            </a:r>
            <a:r>
              <a:rPr lang="en-US" dirty="0" smtClean="0">
                <a:solidFill>
                  <a:prstClr val="white"/>
                </a:solidFill>
              </a:rPr>
              <a:t> Sequences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00527"/>
              </p:ext>
            </p:extLst>
          </p:nvPr>
        </p:nvGraphicFramePr>
        <p:xfrm>
          <a:off x="1524000" y="2542287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b="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b="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b="0" baseline="-25000" dirty="0" err="1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D4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y</a:t>
                      </a:r>
                      <a:r>
                        <a:rPr lang="en-US" baseline="-25000" dirty="0" err="1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56589"/>
              </p:ext>
            </p:extLst>
          </p:nvPr>
        </p:nvGraphicFramePr>
        <p:xfrm>
          <a:off x="1520892" y="397752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D4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y</a:t>
                      </a:r>
                      <a:r>
                        <a:rPr lang="en-US" baseline="-25000" dirty="0" err="1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14810"/>
              </p:ext>
            </p:extLst>
          </p:nvPr>
        </p:nvGraphicFramePr>
        <p:xfrm>
          <a:off x="1517784" y="534798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n-1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D4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y</a:t>
                      </a:r>
                      <a:r>
                        <a:rPr lang="en-US" baseline="-25000" dirty="0" smtClean="0"/>
                        <a:t>n-1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5.5 (Wild Hares)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A population of wild hares increases by 13% each year. Currently, there are 200 hares. If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is the number of hares in the population at the end of year </a:t>
            </a:r>
            <a:r>
              <a:rPr lang="en-US" sz="2400" dirty="0" err="1" smtClean="0"/>
              <a:t>n</a:t>
            </a:r>
            <a:r>
              <a:rPr lang="en-US" sz="2400" dirty="0" smtClean="0"/>
              <a:t>, find:</a:t>
            </a:r>
          </a:p>
          <a:p>
            <a:pPr marL="571500" indent="-571500">
              <a:buNone/>
            </a:pPr>
            <a:r>
              <a:rPr lang="en-US" sz="2400" dirty="0" smtClean="0"/>
              <a:t>(a) the difference equation relating x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 to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 </a:t>
            </a:r>
          </a:p>
          <a:p>
            <a:pPr marL="571500" indent="-571500">
              <a:buNone/>
            </a:pPr>
            <a:r>
              <a:rPr lang="en-US" sz="2400" dirty="0" smtClean="0"/>
              <a:t>	Solution: Since the population increases by 13% each year, the difference equation is: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b</a:t>
            </a:r>
            <a:r>
              <a:rPr lang="en-US" sz="2400" dirty="0" smtClean="0"/>
              <a:t>) the general solution to the difference equation found in 	 part a.  Solution: </a:t>
            </a:r>
          </a:p>
          <a:p>
            <a:pPr marL="571500" indent="-57150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c</a:t>
            </a:r>
            <a:r>
              <a:rPr lang="en-US" sz="2400" dirty="0" smtClean="0"/>
              <a:t>) the number of hares in the population at the end of six years from now. Solution:</a:t>
            </a:r>
          </a:p>
          <a:p>
            <a:pPr marL="571500" indent="-571500">
              <a:buNone/>
            </a:pPr>
            <a:r>
              <a:rPr lang="en-US" sz="2400" dirty="0" smtClean="0"/>
              <a:t>Thus, at the end of year six there are approximately 416 hares.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 smtClean="0">
                <a:solidFill>
                  <a:prstClr val="white"/>
                </a:solidFill>
              </a:rPr>
              <a:t>4. </a:t>
            </a:r>
            <a:r>
              <a:rPr lang="en-US" dirty="0" smtClean="0"/>
              <a:t>(5.4) Geometric &amp; Arithmetic Sequences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3267075" y="3687544"/>
          <a:ext cx="15430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3" imgW="800100" imgH="177800" progId="Equation.3">
                  <p:embed/>
                </p:oleObj>
              </mc:Choice>
              <mc:Fallback>
                <p:oleObj name="Equation" r:id="rId3" imgW="8001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3687544"/>
                        <a:ext cx="15430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3267075" y="4465676"/>
          <a:ext cx="30622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5" imgW="1587500" imgH="215900" progId="Equation.3">
                  <p:embed/>
                </p:oleObj>
              </mc:Choice>
              <mc:Fallback>
                <p:oleObj name="Equation" r:id="rId5" imgW="1587500" imgH="215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4465676"/>
                        <a:ext cx="30622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3643087" y="5278755"/>
          <a:ext cx="25955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7" imgW="1346200" imgH="215900" progId="Equation.3">
                  <p:embed/>
                </p:oleObj>
              </mc:Choice>
              <mc:Fallback>
                <p:oleObj name="Equation" r:id="rId7" imgW="13462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087" y="5278755"/>
                        <a:ext cx="2595563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Arithmetic Sequences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Another common sequence is an arithmetic sequence. An </a:t>
            </a:r>
            <a:r>
              <a:rPr lang="en-US" sz="2400" b="1" dirty="0" smtClean="0"/>
              <a:t>arithmetic sequence</a:t>
            </a:r>
            <a:r>
              <a:rPr lang="en-US" sz="2400" dirty="0" smtClean="0"/>
              <a:t> is a sequence with the form: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where a and </a:t>
            </a:r>
            <a:r>
              <a:rPr lang="en-US" sz="2400" dirty="0" err="1" smtClean="0"/>
              <a:t>d</a:t>
            </a:r>
            <a:r>
              <a:rPr lang="en-US" sz="2400" dirty="0" smtClean="0"/>
              <a:t> are numbers.</a:t>
            </a:r>
          </a:p>
          <a:p>
            <a:pPr marL="571500" indent="-571500">
              <a:buNone/>
            </a:pPr>
            <a:r>
              <a:rPr lang="en-US" sz="2400" dirty="0" smtClean="0"/>
              <a:t>Notice that this sequence is generated by the form of that generic term. And the generic term, in this case, is found by solving the first order difference equation:</a:t>
            </a:r>
          </a:p>
          <a:p>
            <a:pPr marL="571500" indent="-57150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 smtClean="0">
                <a:solidFill>
                  <a:prstClr val="white"/>
                </a:solidFill>
              </a:rPr>
              <a:t>4. </a:t>
            </a:r>
            <a:r>
              <a:rPr lang="en-US" dirty="0" smtClean="0"/>
              <a:t>(5.4) Geometric &amp; Arithmetic Sequences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30350" y="2060575"/>
          <a:ext cx="5072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3" imgW="2209800" imgH="177800" progId="Equation.3">
                  <p:embed/>
                </p:oleObj>
              </mc:Choice>
              <mc:Fallback>
                <p:oleObj name="Equation" r:id="rId3" imgW="22098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2060575"/>
                        <a:ext cx="5072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166938" y="4148177"/>
          <a:ext cx="3302513" cy="35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Equation" r:id="rId5" imgW="1663700" imgH="177800" progId="Equation.3">
                  <p:embed/>
                </p:oleObj>
              </mc:Choice>
              <mc:Fallback>
                <p:oleObj name="Equation" r:id="rId5" imgW="16637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148177"/>
                        <a:ext cx="3302513" cy="351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792622" y="4584873"/>
          <a:ext cx="27479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Equation" r:id="rId7" imgW="1435100" imgH="177800" progId="Equation.3">
                  <p:embed/>
                </p:oleObj>
              </mc:Choice>
              <mc:Fallback>
                <p:oleObj name="Equation" r:id="rId7" imgW="14351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622" y="4584873"/>
                        <a:ext cx="274796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36181" y="2073273"/>
            <a:ext cx="9161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2731836" y="5455326"/>
          <a:ext cx="1206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Equation" r:id="rId9" imgW="63500" imgH="139700" progId="Equation.3">
                  <p:embed/>
                </p:oleObj>
              </mc:Choice>
              <mc:Fallback>
                <p:oleObj name="Equation" r:id="rId9" imgW="635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836" y="5455326"/>
                        <a:ext cx="1206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1749928" y="5054184"/>
          <a:ext cx="4400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Equation" r:id="rId11" imgW="2298700" imgH="203200" progId="Equation.3">
                  <p:embed/>
                </p:oleObj>
              </mc:Choice>
              <mc:Fallback>
                <p:oleObj name="Equation" r:id="rId11" imgW="22987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928" y="5054184"/>
                        <a:ext cx="44005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728371" y="5734718"/>
          <a:ext cx="1971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13" imgW="1028700" imgH="177800" progId="Equation.3">
                  <p:embed/>
                </p:oleObj>
              </mc:Choice>
              <mc:Fallback>
                <p:oleObj name="Equation" r:id="rId13" imgW="10287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371" y="5734718"/>
                        <a:ext cx="19716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Homework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Chapter 5:</a:t>
            </a:r>
          </a:p>
          <a:p>
            <a:pPr marL="571500" indent="-571500">
              <a:buNone/>
            </a:pPr>
            <a:r>
              <a:rPr lang="en-US" sz="2400" dirty="0" smtClean="0"/>
              <a:t>5.2, 5.3, 5.5, 5.8, 5.9</a:t>
            </a:r>
          </a:p>
          <a:p>
            <a:pPr marL="571500" indent="-571500">
              <a:buNone/>
            </a:pPr>
            <a:r>
              <a:rPr lang="en-US" sz="2400" dirty="0" smtClean="0"/>
              <a:t>Some answers:</a:t>
            </a:r>
          </a:p>
          <a:p>
            <a:pPr marL="571500" indent="-571500">
              <a:buNone/>
            </a:pPr>
            <a:r>
              <a:rPr lang="en-US" sz="2400" dirty="0" smtClean="0"/>
              <a:t>5.5 (a) x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=1.1x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(b)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=</a:t>
            </a:r>
            <a:r>
              <a:rPr lang="en-US" sz="2400" dirty="0"/>
              <a:t>5</a:t>
            </a:r>
            <a:r>
              <a:rPr lang="en-US" sz="2400" dirty="0" smtClean="0"/>
              <a:t>0(1.1)</a:t>
            </a:r>
            <a:r>
              <a:rPr lang="en-US" sz="2400" baseline="30000" dirty="0" smtClean="0"/>
              <a:t>n</a:t>
            </a: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5.8 (a)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 smtClean="0"/>
              <a:t>=800</a:t>
            </a:r>
            <a:r>
              <a:rPr lang="en-US" sz="2400" dirty="0"/>
              <a:t>(1.1)</a:t>
            </a:r>
            <a:r>
              <a:rPr lang="en-US" sz="2400" baseline="30000" dirty="0"/>
              <a:t>n</a:t>
            </a:r>
            <a:r>
              <a:rPr lang="en-US" sz="2400" dirty="0" smtClean="0"/>
              <a:t> + 200 (b</a:t>
            </a:r>
            <a:r>
              <a:rPr lang="en-US" sz="2400" smtClean="0"/>
              <a:t>) no (</a:t>
            </a:r>
            <a:r>
              <a:rPr lang="en-US" sz="2400" dirty="0" smtClean="0"/>
              <a:t>c</a:t>
            </a:r>
            <a:r>
              <a:rPr lang="en-US" sz="2400" smtClean="0"/>
              <a:t>) 68</a:t>
            </a: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5.9 (a) 5 (b) extinction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Consider the following </a:t>
            </a:r>
            <a:r>
              <a:rPr lang="en-US" sz="2400" dirty="0" err="1" smtClean="0"/>
              <a:t>bivariate</a:t>
            </a:r>
            <a:r>
              <a:rPr lang="en-US" sz="2400" dirty="0" smtClean="0"/>
              <a:t> data set reflecting the total count of Northern Cardinals sighted in Tennessee at Christmastime: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If we think of the year data as “years starting with 1959”, then we have the following sequence: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.1</a:t>
            </a:r>
            <a:r>
              <a:rPr lang="en-US" dirty="0">
                <a:solidFill>
                  <a:prstClr val="white"/>
                </a:solidFill>
              </a:rPr>
              <a:t>)</a:t>
            </a:r>
            <a:r>
              <a:rPr lang="en-US" dirty="0" smtClean="0">
                <a:solidFill>
                  <a:prstClr val="white"/>
                </a:solidFill>
              </a:rPr>
              <a:t> Sequences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2428122"/>
            <a:ext cx="5461000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.1</a:t>
            </a:r>
            <a:r>
              <a:rPr lang="en-US" dirty="0">
                <a:solidFill>
                  <a:prstClr val="white"/>
                </a:solidFill>
              </a:rPr>
              <a:t>)</a:t>
            </a:r>
            <a:r>
              <a:rPr lang="en-US" dirty="0" smtClean="0">
                <a:solidFill>
                  <a:prstClr val="white"/>
                </a:solidFill>
              </a:rPr>
              <a:t> Sequences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/>
        </p:nvGraphicFramePr>
        <p:xfrm>
          <a:off x="1200025" y="1643740"/>
          <a:ext cx="6655986" cy="1567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54"/>
                <a:gridCol w="739554"/>
                <a:gridCol w="739554"/>
                <a:gridCol w="739554"/>
                <a:gridCol w="739554"/>
                <a:gridCol w="739554"/>
                <a:gridCol w="739554"/>
                <a:gridCol w="739554"/>
                <a:gridCol w="739554"/>
              </a:tblGrid>
              <a:tr h="92200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yrs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start 1959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</a:tr>
              <a:tr h="6454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</a:t>
                      </a:r>
                      <a:r>
                        <a:rPr lang="en-US" sz="1800" baseline="0" dirty="0" smtClean="0"/>
                        <a:t> birds</a:t>
                      </a:r>
                      <a:endParaRPr lang="en-US" sz="1800" dirty="0"/>
                    </a:p>
                  </a:txBody>
                  <a:tcPr marL="92202" marR="92202" marT="46098" marB="4609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2206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2297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2650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2277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2242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2213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2567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3152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 noChangeAspect="1"/>
          </p:cNvGraphicFramePr>
          <p:nvPr/>
        </p:nvGraphicFramePr>
        <p:xfrm>
          <a:off x="1196917" y="3869420"/>
          <a:ext cx="6655986" cy="1567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54"/>
                <a:gridCol w="739554"/>
                <a:gridCol w="739554"/>
                <a:gridCol w="739554"/>
                <a:gridCol w="739554"/>
                <a:gridCol w="739554"/>
                <a:gridCol w="739554"/>
                <a:gridCol w="739554"/>
                <a:gridCol w="739554"/>
              </a:tblGrid>
              <a:tr h="92200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yrs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start 1959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2202" marR="92202" marT="46098" marB="46098" anchor="ctr">
                    <a:solidFill>
                      <a:srgbClr val="C9D4DD"/>
                    </a:solidFill>
                  </a:tcPr>
                </a:tc>
              </a:tr>
              <a:tr h="6454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</a:t>
                      </a:r>
                      <a:r>
                        <a:rPr lang="en-US" sz="1800" baseline="0" dirty="0" smtClean="0"/>
                        <a:t> birds</a:t>
                      </a:r>
                      <a:endParaRPr lang="en-US" sz="1800" dirty="0"/>
                    </a:p>
                  </a:txBody>
                  <a:tcPr marL="92202" marR="92202" marT="46098" marB="4609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2186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2998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2628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3450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6896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6190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6739</a:t>
                      </a:r>
                      <a:endParaRPr lang="en-US" sz="1800" dirty="0"/>
                    </a:p>
                  </a:txBody>
                  <a:tcPr marL="92202" marR="92202" marT="46098" marB="4609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 You may think of a sequence as simply an </a:t>
            </a:r>
            <a:r>
              <a:rPr lang="en-US" sz="2400" i="1" dirty="0" smtClean="0"/>
              <a:t>ordered </a:t>
            </a:r>
            <a:r>
              <a:rPr lang="en-US" sz="2400" dirty="0" smtClean="0"/>
              <a:t>list of numbers. That is, even though a sequence is a </a:t>
            </a:r>
            <a:r>
              <a:rPr lang="en-US" sz="2400" dirty="0" err="1" smtClean="0"/>
              <a:t>bivariate</a:t>
            </a:r>
            <a:r>
              <a:rPr lang="en-US" sz="2400" dirty="0" smtClean="0"/>
              <a:t> data set, the first member of each ordered pair is really just a placeholder: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.1</a:t>
            </a:r>
            <a:r>
              <a:rPr lang="en-US" dirty="0">
                <a:solidFill>
                  <a:prstClr val="white"/>
                </a:solidFill>
              </a:rPr>
              <a:t>)</a:t>
            </a:r>
            <a:r>
              <a:rPr lang="en-US" dirty="0" smtClean="0">
                <a:solidFill>
                  <a:prstClr val="white"/>
                </a:solidFill>
              </a:rPr>
              <a:t> Sequences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49425" y="2963863"/>
          <a:ext cx="4722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3" imgW="2222500" imgH="203200" progId="Equation.3">
                  <p:embed/>
                </p:oleObj>
              </mc:Choice>
              <mc:Fallback>
                <p:oleObj name="Equation" r:id="rId3" imgW="2222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2963863"/>
                        <a:ext cx="47228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833563" y="3621088"/>
          <a:ext cx="4156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5" imgW="1955800" imgH="203200" progId="Equation.3">
                  <p:embed/>
                </p:oleObj>
              </mc:Choice>
              <mc:Fallback>
                <p:oleObj name="Equation" r:id="rId5" imgW="19558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3621088"/>
                        <a:ext cx="41560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019300" y="4252913"/>
          <a:ext cx="37242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7" imgW="1752600" imgH="215900" progId="Equation.3">
                  <p:embed/>
                </p:oleObj>
              </mc:Choice>
              <mc:Fallback>
                <p:oleObj name="Equation" r:id="rId7" imgW="17526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4252913"/>
                        <a:ext cx="3724275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728913" y="4911725"/>
          <a:ext cx="23479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9" imgW="1104900" imgH="177800" progId="Equation.3">
                  <p:embed/>
                </p:oleObj>
              </mc:Choice>
              <mc:Fallback>
                <p:oleObj name="Equation" r:id="rId9" imgW="11049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4911725"/>
                        <a:ext cx="234791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4380030" y="4965598"/>
            <a:ext cx="322284" cy="35552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5400000" flipH="1" flipV="1">
            <a:off x="4330778" y="5521842"/>
            <a:ext cx="411154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29089" y="5740375"/>
            <a:ext cx="296262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n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term of the sequence.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71500" indent="-571500">
              <a:buNone/>
            </a:pPr>
            <a:r>
              <a:rPr lang="en-US" sz="2400" dirty="0" smtClean="0"/>
              <a:t> So then, as an ordered list, our previous data set looks like this:</a:t>
            </a:r>
          </a:p>
          <a:p>
            <a:pPr marL="571500" indent="-571500">
              <a:buNone/>
            </a:pPr>
            <a:r>
              <a:rPr lang="en-US" sz="2400" dirty="0" smtClean="0"/>
              <a:t>	(2206, 2297, 2650, 2277, 2242, 2213, 2567, 3152, 2186, 2998, 2628, 3450, 2829, 3696, 4989, 3779, 4552, 3872, 4049, 4037, 3475, 4448, 3660, 5141, 4890, 3500, 5359, 4321, 5044, 3092, 5388, 4079, 4416, 4828, 4291, 4861, 4662, 4827, 4377, 5439, 4367, 6045, 4632, 6974, 4528, 6875, 5154, 6631, 7051, 4882, 6896, 6190, 6739) </a:t>
            </a:r>
          </a:p>
          <a:p>
            <a:pPr marL="571500" indent="-571500">
              <a:buNone/>
            </a:pPr>
            <a:r>
              <a:rPr lang="en-US" sz="2400" dirty="0" smtClean="0"/>
              <a:t>We don’t need to list the years explicitly since that information is “contained” implicitly in the ordering of the list.</a:t>
            </a:r>
          </a:p>
          <a:p>
            <a:pPr marL="571500" indent="-571500">
              <a:buNone/>
            </a:pPr>
            <a:r>
              <a:rPr lang="en-US" sz="2400" dirty="0" smtClean="0"/>
              <a:t>We can find, for example, the number of cardinals seen in 1969 by finding the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 of the above sequence since 1969 is the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 starting with 1959. (2628)</a:t>
            </a:r>
          </a:p>
          <a:p>
            <a:pPr marL="571500" indent="-571500">
              <a:buNone/>
            </a:pPr>
            <a:r>
              <a:rPr lang="en-US" sz="2400" dirty="0" smtClean="0"/>
              <a:t>Although this list is ordered, technically speaking, however, this list is not a sequence since it has only 53 terms. A sequence should have infinitely many terms.</a:t>
            </a:r>
          </a:p>
          <a:p>
            <a:pPr marL="571500" indent="-57150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.1</a:t>
            </a:r>
            <a:r>
              <a:rPr lang="en-US" dirty="0">
                <a:solidFill>
                  <a:prstClr val="white"/>
                </a:solidFill>
              </a:rPr>
              <a:t>)</a:t>
            </a:r>
            <a:r>
              <a:rPr lang="en-US" dirty="0" smtClean="0">
                <a:solidFill>
                  <a:prstClr val="white"/>
                </a:solidFill>
              </a:rPr>
              <a:t> Sequences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Let’s pretend for the moment that this (ordered) list does go on indefinitely. Can you tell what the 125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 is?</a:t>
            </a:r>
          </a:p>
          <a:p>
            <a:pPr marL="571500" indent="-571500">
              <a:buNone/>
            </a:pPr>
            <a:r>
              <a:rPr lang="en-US" sz="2400" dirty="0" smtClean="0"/>
              <a:t>No. Since these are actual data measurements, there is no way to know in advance how many cardinals will be seen 2083.</a:t>
            </a:r>
          </a:p>
          <a:p>
            <a:pPr marL="571500" indent="-571500">
              <a:buNone/>
            </a:pPr>
            <a:r>
              <a:rPr lang="en-US" sz="2400" dirty="0" smtClean="0"/>
              <a:t>If we build a model for this data, however, we would have a </a:t>
            </a:r>
            <a:r>
              <a:rPr lang="en-US" sz="2400" i="1" dirty="0" smtClean="0"/>
              <a:t>formula </a:t>
            </a:r>
            <a:r>
              <a:rPr lang="en-US" sz="2400" dirty="0" smtClean="0"/>
              <a:t>to determine the forecasted number of cardinals seen in year 2083.</a:t>
            </a:r>
          </a:p>
          <a:p>
            <a:pPr marL="571500" indent="-571500">
              <a:buNone/>
            </a:pPr>
            <a:r>
              <a:rPr lang="en-US" sz="2400" dirty="0" smtClean="0"/>
              <a:t>This number would be the 125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 of a </a:t>
            </a:r>
            <a:r>
              <a:rPr lang="en-US" sz="2400" i="1" dirty="0" smtClean="0"/>
              <a:t>different </a:t>
            </a:r>
            <a:r>
              <a:rPr lang="en-US" sz="2400" dirty="0" smtClean="0"/>
              <a:t>sequence- namely, the sequence determined by the model.</a:t>
            </a:r>
          </a:p>
          <a:p>
            <a:pPr marL="571500" indent="-571500">
              <a:buNone/>
            </a:pPr>
            <a:r>
              <a:rPr lang="en-US" sz="2400" dirty="0" smtClean="0"/>
              <a:t>Let’s use the skills from Unit 1 to find a least squares regression for this data.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.1</a:t>
            </a:r>
            <a:r>
              <a:rPr lang="en-US" dirty="0">
                <a:solidFill>
                  <a:prstClr val="white"/>
                </a:solidFill>
              </a:rPr>
              <a:t>)</a:t>
            </a:r>
            <a:r>
              <a:rPr lang="en-US" dirty="0" smtClean="0">
                <a:solidFill>
                  <a:prstClr val="white"/>
                </a:solidFill>
              </a:rPr>
              <a:t> Sequences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Using our MATLAB program, we have: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.1</a:t>
            </a:r>
            <a:r>
              <a:rPr lang="en-US" dirty="0">
                <a:solidFill>
                  <a:prstClr val="white"/>
                </a:solidFill>
              </a:rPr>
              <a:t>)</a:t>
            </a:r>
            <a:r>
              <a:rPr lang="en-US" dirty="0" smtClean="0">
                <a:solidFill>
                  <a:prstClr val="white"/>
                </a:solidFill>
              </a:rPr>
              <a:t> Sequences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649" y="1779604"/>
            <a:ext cx="5730240" cy="429768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6063" y="2309813"/>
          <a:ext cx="214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4" imgW="2146300" imgH="838200" progId="Equation.3">
                  <p:embed/>
                </p:oleObj>
              </mc:Choice>
              <mc:Fallback>
                <p:oleObj name="Equation" r:id="rId4" imgW="21463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309813"/>
                        <a:ext cx="2146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5.1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en-US" sz="2400" dirty="0" smtClean="0"/>
              <a:t>That is, we have a formula that determines a sequence. The number of cardinals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t</a:t>
            </a:r>
            <a:r>
              <a:rPr lang="en-US" sz="2400" dirty="0" smtClean="0"/>
              <a:t> seen at Christmastime </a:t>
            </a:r>
            <a:r>
              <a:rPr lang="en-US" sz="2400" i="1" dirty="0" err="1" smtClean="0"/>
              <a:t>t</a:t>
            </a:r>
            <a:r>
              <a:rPr lang="en-US" sz="2400" dirty="0" smtClean="0"/>
              <a:t> years elapsed beginning in 1959 is forecast to be given by: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Again, this is not the “sequence” of the data but, rather, a LSR for the data. Interpolating for </a:t>
            </a:r>
            <a:r>
              <a:rPr lang="en-US" sz="2400" i="1" dirty="0" err="1" smtClean="0"/>
              <a:t>t</a:t>
            </a:r>
            <a:r>
              <a:rPr lang="en-US" sz="2400" dirty="0" smtClean="0"/>
              <a:t>=11, we get </a:t>
            </a:r>
            <a:r>
              <a:rPr lang="en-US" sz="2400" i="1" dirty="0" smtClean="0"/>
              <a:t>N(</a:t>
            </a:r>
            <a:r>
              <a:rPr lang="en-US" sz="2400" dirty="0" smtClean="0"/>
              <a:t>11</a:t>
            </a:r>
            <a:r>
              <a:rPr lang="en-US" sz="2400" i="1" dirty="0" smtClean="0"/>
              <a:t>)</a:t>
            </a:r>
            <a:r>
              <a:rPr lang="en-US" sz="2400" dirty="0" smtClean="0"/>
              <a:t>=3113. Notice this is different from our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data point, 2628.</a:t>
            </a:r>
          </a:p>
          <a:p>
            <a:pPr marL="571500" indent="-571500">
              <a:buNone/>
            </a:pPr>
            <a:r>
              <a:rPr lang="en-US" sz="2400" dirty="0" smtClean="0"/>
              <a:t>But equipped with a formula that determines our sequence, we can extrapolate to find to the 125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 of our sequence: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To reinforce prior work: sometimes it is reasonable to assume a population is growing exponentially, so let’s rescale our data and see what we get: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.1</a:t>
            </a:r>
            <a:r>
              <a:rPr lang="en-US" dirty="0">
                <a:solidFill>
                  <a:prstClr val="white"/>
                </a:solidFill>
              </a:rPr>
              <a:t>)</a:t>
            </a:r>
            <a:r>
              <a:rPr lang="en-US" dirty="0" smtClean="0">
                <a:solidFill>
                  <a:prstClr val="white"/>
                </a:solidFill>
              </a:rPr>
              <a:t> Sequences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49997" y="2317837"/>
          <a:ext cx="2015596" cy="35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3" imgW="1003300" imgH="177800" progId="Equation.3">
                  <p:embed/>
                </p:oleObj>
              </mc:Choice>
              <mc:Fallback>
                <p:oleObj name="Equation" r:id="rId3" imgW="1003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997" y="2317837"/>
                        <a:ext cx="2015596" cy="356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408886" y="4512705"/>
          <a:ext cx="3616367" cy="35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5" imgW="1828800" imgH="177800" progId="Equation.3">
                  <p:embed/>
                </p:oleObj>
              </mc:Choice>
              <mc:Fallback>
                <p:oleObj name="Equation" r:id="rId5" imgW="1828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886" y="4512705"/>
                        <a:ext cx="3616367" cy="351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1393</Words>
  <Application>Microsoft Macintosh PowerPoint</Application>
  <PresentationFormat>On-screen Show (4:3)</PresentationFormat>
  <Paragraphs>225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Equation</vt:lpstr>
      <vt:lpstr>Chapter 5: Sequences &amp; Discrete Diﬀerence Equations</vt:lpstr>
      <vt:lpstr>Sequences</vt:lpstr>
      <vt:lpstr>Example 5.1</vt:lpstr>
      <vt:lpstr>Example 5.1</vt:lpstr>
      <vt:lpstr>Example 5.1</vt:lpstr>
      <vt:lpstr>Example 5.1</vt:lpstr>
      <vt:lpstr>Example 5.1</vt:lpstr>
      <vt:lpstr>Example 5.1</vt:lpstr>
      <vt:lpstr>Example 5.1</vt:lpstr>
      <vt:lpstr>Example 5.1</vt:lpstr>
      <vt:lpstr>Example 5.1</vt:lpstr>
      <vt:lpstr>Example 5.2</vt:lpstr>
      <vt:lpstr>PowerPoint Presentation</vt:lpstr>
      <vt:lpstr>PowerPoint Presentation</vt:lpstr>
      <vt:lpstr>Fibonacci Sequence</vt:lpstr>
      <vt:lpstr>Difference Equations</vt:lpstr>
      <vt:lpstr>PowerPoint Presentation</vt:lpstr>
      <vt:lpstr>Example 5.4</vt:lpstr>
      <vt:lpstr>Geometric Sequences</vt:lpstr>
      <vt:lpstr>Example 5.5 (Wild Hares)</vt:lpstr>
      <vt:lpstr>Arithmetic Sequences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Sequences &amp; Discrete Diﬀerence Equations</dc:title>
  <dc:creator>Jason Bintz</dc:creator>
  <cp:lastModifiedBy>Jason</cp:lastModifiedBy>
  <cp:revision>51</cp:revision>
  <dcterms:created xsi:type="dcterms:W3CDTF">2013-02-06T02:33:40Z</dcterms:created>
  <dcterms:modified xsi:type="dcterms:W3CDTF">2014-02-06T13:54:56Z</dcterms:modified>
</cp:coreProperties>
</file>